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319" r:id="rId5"/>
    <p:sldId id="259" r:id="rId6"/>
    <p:sldId id="260" r:id="rId7"/>
    <p:sldId id="261" r:id="rId8"/>
    <p:sldId id="262" r:id="rId9"/>
    <p:sldId id="263" r:id="rId10"/>
    <p:sldId id="267" r:id="rId11"/>
    <p:sldId id="266" r:id="rId12"/>
    <p:sldId id="264" r:id="rId13"/>
    <p:sldId id="265" r:id="rId14"/>
    <p:sldId id="268" r:id="rId15"/>
    <p:sldId id="269" r:id="rId16"/>
    <p:sldId id="270" r:id="rId17"/>
    <p:sldId id="271" r:id="rId18"/>
    <p:sldId id="272" r:id="rId19"/>
    <p:sldId id="320" r:id="rId20"/>
    <p:sldId id="273" r:id="rId21"/>
    <p:sldId id="275" r:id="rId22"/>
    <p:sldId id="310" r:id="rId23"/>
    <p:sldId id="311" r:id="rId24"/>
    <p:sldId id="312" r:id="rId25"/>
    <p:sldId id="313" r:id="rId26"/>
    <p:sldId id="314" r:id="rId27"/>
    <p:sldId id="315" r:id="rId28"/>
    <p:sldId id="316" r:id="rId29"/>
    <p:sldId id="317" r:id="rId30"/>
    <p:sldId id="318" r:id="rId31"/>
    <p:sldId id="321" r:id="rId32"/>
    <p:sldId id="288" r:id="rId33"/>
    <p:sldId id="289" r:id="rId34"/>
    <p:sldId id="290" r:id="rId35"/>
    <p:sldId id="291" r:id="rId36"/>
    <p:sldId id="287"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6" r:id="rId50"/>
    <p:sldId id="307" r:id="rId51"/>
    <p:sldId id="285" r:id="rId52"/>
    <p:sldId id="308" r:id="rId53"/>
    <p:sldId id="309"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258"/>
          </p14:sldIdLst>
        </p14:section>
        <p14:section name="Continuous Integration" id="{CE630715-72CD-40E2-B025-A7952E47B80C}">
          <p14:sldIdLst>
            <p14:sldId id="319"/>
            <p14:sldId id="259"/>
            <p14:sldId id="260"/>
            <p14:sldId id="261"/>
            <p14:sldId id="262"/>
            <p14:sldId id="263"/>
            <p14:sldId id="267"/>
            <p14:sldId id="266"/>
            <p14:sldId id="264"/>
            <p14:sldId id="265"/>
            <p14:sldId id="268"/>
            <p14:sldId id="269"/>
            <p14:sldId id="270"/>
            <p14:sldId id="271"/>
            <p14:sldId id="272"/>
          </p14:sldIdLst>
        </p14:section>
        <p14:section name="Code Reviews" id="{23D3DD17-1B72-48BD-9E88-53EE449717D1}">
          <p14:sldIdLst>
            <p14:sldId id="320"/>
            <p14:sldId id="273"/>
            <p14:sldId id="275"/>
            <p14:sldId id="310"/>
            <p14:sldId id="311"/>
            <p14:sldId id="312"/>
            <p14:sldId id="313"/>
            <p14:sldId id="314"/>
            <p14:sldId id="315"/>
            <p14:sldId id="316"/>
            <p14:sldId id="317"/>
            <p14:sldId id="318"/>
          </p14:sldIdLst>
        </p14:section>
        <p14:section name="Continuous Deployement" id="{74478631-7A8B-4C23-A182-9C3598F96FE2}">
          <p14:sldIdLst>
            <p14:sldId id="321"/>
            <p14:sldId id="288"/>
            <p14:sldId id="289"/>
            <p14:sldId id="290"/>
            <p14:sldId id="291"/>
            <p14:sldId id="287"/>
            <p14:sldId id="292"/>
            <p14:sldId id="293"/>
            <p14:sldId id="294"/>
            <p14:sldId id="295"/>
            <p14:sldId id="296"/>
            <p14:sldId id="297"/>
            <p14:sldId id="298"/>
            <p14:sldId id="299"/>
            <p14:sldId id="300"/>
            <p14:sldId id="301"/>
            <p14:sldId id="302"/>
            <p14:sldId id="303"/>
            <p14:sldId id="306"/>
            <p14:sldId id="307"/>
            <p14:sldId id="285"/>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6358" autoAdjust="0"/>
  </p:normalViewPr>
  <p:slideViewPr>
    <p:cSldViewPr snapToGrid="0">
      <p:cViewPr varScale="1">
        <p:scale>
          <a:sx n="29" d="100"/>
          <a:sy n="29" d="100"/>
        </p:scale>
        <p:origin x="824" y="76"/>
      </p:cViewPr>
      <p:guideLst/>
    </p:cSldViewPr>
  </p:slideViewPr>
  <p:notesTextViewPr>
    <p:cViewPr>
      <p:scale>
        <a:sx n="1" d="1"/>
        <a:sy n="1" d="1"/>
      </p:scale>
      <p:origin x="0" y="0"/>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0C3D-4D66-89B1-7934544A06AA}"/>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8D5-4961-A160-46154FE12295}"/>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Continuous development aims to help us achieve better </a:t>
            </a:r>
            <a:r>
              <a:rPr b="1"/>
              <a:t>code quality </a:t>
            </a:r>
            <a:r>
              <a:t>(fewer bugs, or at least reduce their impact) </a:t>
            </a:r>
            <a:r>
              <a:rPr b="1"/>
              <a:t>and development velocity </a:t>
            </a:r>
            <a:r>
              <a:t>(get features out to customers faster) by creating </a:t>
            </a:r>
            <a:r>
              <a:rPr b="1" i="1"/>
              <a:t>frequent, fast feedback loops at each stage of the development process</a:t>
            </a:r>
            <a:r>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Continuous development represents a process like agile, but distinguished by frequent feedback, which aims to help us to “</a:t>
            </a:r>
            <a:r>
              <a:rPr b="1">
                <a:solidFill>
                  <a:srgbClr val="FF0000"/>
                </a:solidFill>
              </a:rPr>
              <a:t>shift left</a:t>
            </a:r>
            <a:r>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We’ll look at a few examples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next process that we will discuss is code review, which is a process that takes place when introducing new code into a shared repository.</a:t>
            </a:r>
          </a:p>
          <a:p>
            <a:pPr defTabSz="457200">
              <a:lnSpc>
                <a:spcPct val="117999"/>
              </a:lnSpc>
              <a:defRPr sz="2200">
                <a:latin typeface="Helvetica Neue"/>
                <a:ea typeface="Helvetica Neue"/>
                <a:cs typeface="Helvetica Neue"/>
                <a:sym typeface="Helvetica Neue"/>
              </a:defRPr>
            </a:pPr>
            <a:r>
              <a:rPr dirty="0"/>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Discussion Question: Who should do a code review? Internal or external people?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(Figure on right shows the different roles of team members in black, with the benefits/goals of each reviewer in colors)</a:t>
            </a:r>
            <a:endParaRPr lang="en-US" dirty="0"/>
          </a:p>
          <a:p>
            <a:endParaRPr lang="en-US" dirty="0"/>
          </a:p>
          <a:p>
            <a:r>
              <a:rPr lang="en-US" dirty="0"/>
              <a:t>&lt;Discussion question: which of these do you think is most important?  Why?</a:t>
            </a:r>
          </a:p>
          <a:p>
            <a:endParaRPr dirty="0"/>
          </a:p>
        </p:txBody>
      </p:sp>
    </p:spTree>
    <p:extLst>
      <p:ext uri="{BB962C8B-B14F-4D97-AF65-F5344CB8AC3E}">
        <p14:creationId xmlns:p14="http://schemas.microsoft.com/office/powerpoint/2010/main" val="3652617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Here’s what a survey of developers thought were the major benefits of code review.</a:t>
            </a:r>
          </a:p>
          <a:p>
            <a:endParaRPr lang="en-US" dirty="0"/>
          </a:p>
          <a:p>
            <a:r>
              <a:rPr lang="en-US" dirty="0"/>
              <a:t>Code reviews are also helpful for checking</a:t>
            </a:r>
            <a:r>
              <a:rPr dirty="0"/>
              <a:t> quality attributes that are hard to automatically check</a:t>
            </a:r>
            <a:r>
              <a:rPr lang="en-US" dirty="0"/>
              <a:t> such as:</a:t>
            </a:r>
            <a:r>
              <a:rPr dirty="0"/>
              <a:t> security, compliance, </a:t>
            </a:r>
            <a:r>
              <a:rPr lang="en-US" dirty="0"/>
              <a:t>and </a:t>
            </a:r>
            <a:r>
              <a:rPr dirty="0"/>
              <a:t>scalability</a:t>
            </a:r>
            <a:r>
              <a:rPr lang="en-US" dirty="0"/>
              <a:t>.   (This might be covered under “code improvement”, but we’d have to go back and look at the original study to know for sure.)</a:t>
            </a:r>
            <a:endParaRPr dirty="0"/>
          </a:p>
        </p:txBody>
      </p:sp>
    </p:spTree>
    <p:extLst>
      <p:ext uri="{BB962C8B-B14F-4D97-AF65-F5344CB8AC3E}">
        <p14:creationId xmlns:p14="http://schemas.microsoft.com/office/powerpoint/2010/main" val="608107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 formal code inspection is a heavyweight process, usually called for by strict standards and there’s a detailed paper trail to be produced. Might still be performed in high-assurance domains like avionics (?)</a:t>
            </a:r>
            <a:r>
              <a:rPr lang="en-US" dirty="0"/>
              <a:t>.</a:t>
            </a:r>
          </a:p>
          <a:p>
            <a:endParaRPr lang="en-US" dirty="0"/>
          </a:p>
          <a:p>
            <a:r>
              <a:rPr lang="en-US" dirty="0"/>
              <a:t>We will concentrate on code review, not code inspection.</a:t>
            </a:r>
            <a:endParaRPr dirty="0"/>
          </a:p>
        </p:txBody>
      </p:sp>
    </p:spTree>
    <p:extLst>
      <p:ext uri="{BB962C8B-B14F-4D97-AF65-F5344CB8AC3E}">
        <p14:creationId xmlns:p14="http://schemas.microsoft.com/office/powerpoint/2010/main" val="360523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can we get the benefits of code reviews as our project (and our teams) scale up?  </a:t>
            </a:r>
          </a:p>
          <a:p>
            <a:endParaRPr lang="en-US" dirty="0"/>
          </a:p>
          <a:p>
            <a:r>
              <a:rPr lang="en-US" dirty="0"/>
              <a:t>Here is how they do it at Google.  Why Google?– because they are Very Large, and because they are public about their processes (unlike many other large shops).</a:t>
            </a:r>
          </a:p>
          <a:p>
            <a:endParaRPr lang="en-US" dirty="0"/>
          </a:p>
          <a:p>
            <a:r>
              <a:rPr lang="en-US" dirty="0"/>
              <a:t>&lt;Read Slide&gt;</a:t>
            </a:r>
          </a:p>
        </p:txBody>
      </p:sp>
    </p:spTree>
    <p:extLst>
      <p:ext uri="{BB962C8B-B14F-4D97-AF65-F5344CB8AC3E}">
        <p14:creationId xmlns:p14="http://schemas.microsoft.com/office/powerpoint/2010/main" val="277955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This s</a:t>
            </a:r>
            <a:r>
              <a:rPr dirty="0"/>
              <a:t>tudy compared </a:t>
            </a:r>
            <a:r>
              <a:rPr lang="en-US" dirty="0"/>
              <a:t>efficacy of </a:t>
            </a:r>
            <a:r>
              <a:rPr dirty="0"/>
              <a:t>code reviews</a:t>
            </a:r>
            <a:r>
              <a:rPr lang="en-US" dirty="0"/>
              <a:t> where the authors claim to have </a:t>
            </a:r>
            <a:r>
              <a:rPr dirty="0"/>
              <a:t>previously reviewed </a:t>
            </a:r>
            <a:r>
              <a:rPr lang="en-US" dirty="0"/>
              <a:t>the code </a:t>
            </a:r>
            <a:r>
              <a:rPr dirty="0"/>
              <a:t>(“with preparation”) </a:t>
            </a:r>
            <a:r>
              <a:rPr lang="en-US" dirty="0"/>
              <a:t>vs. </a:t>
            </a:r>
            <a:r>
              <a:rPr dirty="0"/>
              <a:t> those where authors </a:t>
            </a:r>
            <a:r>
              <a:rPr lang="en-US" dirty="0"/>
              <a:t>do not claim they have done a self-review</a:t>
            </a:r>
            <a:r>
              <a:rPr dirty="0"/>
              <a:t> (“without preparation”)</a:t>
            </a:r>
            <a:r>
              <a:rPr lang="en-US" dirty="0"/>
              <a:t>.   Even if developers pre-review their code, many defects were still found in the peer review.</a:t>
            </a:r>
            <a:endParaRPr dirty="0"/>
          </a:p>
        </p:txBody>
      </p:sp>
    </p:spTree>
    <p:extLst>
      <p:ext uri="{BB962C8B-B14F-4D97-AF65-F5344CB8AC3E}">
        <p14:creationId xmlns:p14="http://schemas.microsoft.com/office/powerpoint/2010/main" val="546578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endParaRPr lang="en-US" dirty="0"/>
          </a:p>
          <a:p>
            <a:endParaRPr lang="en-US" dirty="0"/>
          </a:p>
          <a:p>
            <a:r>
              <a:rPr lang="en-US" dirty="0"/>
              <a:t>This is the kind of thing we expect to see happening in your team projects.</a:t>
            </a:r>
            <a:endParaRPr dirty="0"/>
          </a:p>
        </p:txBody>
      </p:sp>
    </p:spTree>
    <p:extLst>
      <p:ext uri="{BB962C8B-B14F-4D97-AF65-F5344CB8AC3E}">
        <p14:creationId xmlns:p14="http://schemas.microsoft.com/office/powerpoint/2010/main" val="3244157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Example: apple gives their employees iphone for testing. Slack/facebook employees are “forced” to be part of beta testing. We use internal developers to serve as testers.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381000" y="685800"/>
            <a:ext cx="6096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Mantra:  “Doing the simple thing first”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Here’s another company that has been somewhat famous for its deployment philosophy. Why was Knight capital’s deployment error such a costly mistake? How could we have made it better?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agile development, the developers will be responsible for writing (and running) their own tests, but it is not necessarily the case that developers are held responsible for operating the service. We might have a fully separate team responsible for that.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xfrm>
            <a:off x="381000" y="685800"/>
            <a:ext cx="6096000" cy="3429000"/>
          </a:xfrm>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(read slide). Important bit is that there is latency to get to production – start dogfooding right away, but not release to public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381000" y="685800"/>
            <a:ext cx="6096000" cy="3429000"/>
          </a:xfrm>
          <a:prstGeom prst="rect">
            <a:avLst/>
          </a:prstGeom>
        </p:spPr>
        <p:txBody>
          <a:bodyPr/>
          <a:lstStyle/>
          <a:p>
            <a:endParaRPr/>
          </a:p>
        </p:txBody>
      </p:sp>
      <p:sp>
        <p:nvSpPr>
          <p:cNvPr id="57" name="Shape 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process that we’ll talk about is called “continuous integration”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xfrm>
            <a:off x="381000" y="685800"/>
            <a:ext cx="6096000" cy="3429000"/>
          </a:xfrm>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xfrm>
            <a:off x="381000" y="685800"/>
            <a:ext cx="6096000" cy="3429000"/>
          </a:xfrm>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Dashboards that aggregate multiple KPIs into one place allow a human operator to gather insights by putting in one place all of the kinds of metrics that we just saw.</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Once data like this is being tracked, it’s easier to gain high-level insights by plotting it and using an interactive interface to query it. This screenshot is taken from an open-source analytics and interactive visualization product called InfluxDB.</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In a real production scenario, we probably want to automate even more of a response than simply sending a notification.</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an example of application-level monitoring in practice, from Netflix. These monitoring graphs plot SPS, which is Netflix’s key business metric: “Stream starts per second” - can a user actually watch what they want to watch.</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xfrm>
            <a:off x="381000" y="685800"/>
            <a:ext cx="6096000" cy="3429000"/>
          </a:xfrm>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Once we have business-level metrics defined (like SPS/stream starts per second in Netflix’s case), we can even use these technologies to perform usability/acceptance testing. </a:t>
            </a:r>
          </a:p>
          <a:p>
            <a:pPr defTabSz="457200">
              <a:lnSpc>
                <a:spcPct val="117999"/>
              </a:lnSpc>
              <a:defRPr sz="2200">
                <a:latin typeface="Helvetica Neue"/>
                <a:ea typeface="Helvetica Neue"/>
                <a:cs typeface="Helvetica Neue"/>
                <a:sym typeface="Helvetica Neue"/>
              </a:defRPr>
            </a:pPr>
            <a:r>
              <a:t>The core idea to these kinds of tests is that it is possible to test how well a software product is providing business value.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 traditional approach to perform this kind of testing is to run focus groups: try to recruit a representative sample of your customers, and then observe them using your product, ask them questions, etc in order to etermine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Facebook scales this A/B testing approach to what they call a “N=10^9 user study (N=1 trillion)”. A/B testing is performed constantly at Facebook, and they even constructed an open source tool for doing so.</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For example, this tool could be used to determine which of these three “post” buttons encourages users to post the most on Facebook. How do you know which will work the best? You could come up with some theories. Or, you could do a controlled study, where huge samples of users are shown these different options, their behavior is logged, and results are automatically analyzed.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One of the key features of this tool is to be able to automatically segment the audience (think about diverse users – would not want to for example only one variant to one population) and collect results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Basically doing a psychology experiment - try to avoid being evil (“show users sad posts, does that make them sad?”).</a:t>
            </a:r>
            <a:endParaRPr lang="en-US" dirty="0"/>
          </a:p>
          <a:p>
            <a:pPr defTabSz="457200">
              <a:lnSpc>
                <a:spcPct val="117999"/>
              </a:lnSpc>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Example for a quick experiment - divide people randomly, show different post buttons. Independent variable is color, size of button. Could try lots of combinations too. Part of what is so neat about automating an experiment like this is that the software can automatically evaluate *many* design alternatives. For example, we could try all gradients of color from blue to green, and all gradients of size from small to large.</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Just like how we can use CI and monitoring to automate reporting of KPIs, reporting results of studies like this “does the bigger button get more clicks?” can be fully automated too.</a:t>
            </a:r>
          </a:p>
          <a:p>
            <a:pPr defTabSz="457200">
              <a:lnSpc>
                <a:spcPct val="117999"/>
              </a:lnSpc>
              <a:defRPr sz="2200">
                <a:latin typeface="Helvetica Neue"/>
                <a:ea typeface="Helvetica Neue"/>
                <a:cs typeface="Helvetica Neue"/>
                <a:sym typeface="Helvetica Neue"/>
              </a:defRPr>
            </a:pPr>
            <a:r>
              <a:t>The platform takes the exposures (what variants were shown) + metrics (what we are observing) and then evaluates our KPI (in this case, number of posts). This visualization shows that there was a slight decrease in the number of posts between the control (existing condition) and the proposed changed button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64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xfrm>
            <a:off x="381000" y="685800"/>
            <a:ext cx="6096000" cy="3429000"/>
          </a:xfrm>
          <a:prstGeom prst="rect">
            <a:avLst/>
          </a:prstGeom>
        </p:spPr>
        <p:txBody>
          <a:bodyPr/>
          <a:lstStyle/>
          <a:p>
            <a:endParaRPr/>
          </a:p>
        </p:txBody>
      </p:sp>
      <p:sp>
        <p:nvSpPr>
          <p:cNvPr id="95" name="Shape 9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Here’s a screenshot of a continuous integration pipeline from an open source project, Facebook’s presto database.</a:t>
            </a:r>
          </a:p>
          <a:p>
            <a:pPr defTabSz="457200">
              <a:lnSpc>
                <a:spcPct val="117999"/>
              </a:lnSpc>
              <a:defRPr sz="2200">
                <a:latin typeface="Helvetica Neue"/>
                <a:ea typeface="Helvetica Neue"/>
                <a:cs typeface="Helvetica Neue"/>
                <a:sym typeface="Helvetica Neue"/>
              </a:defRPr>
            </a:pPr>
            <a:r>
              <a:rPr dirty="0"/>
              <a:t>Point out: Run on pull request, runs multiple jobs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github.com/neu-se/CONFETTI/acti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fastcompany.com/3047642/do-the-simple-thing-first-the-engineering-behind-instagra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t>© 202</a:t>
            </a:r>
            <a:r>
              <a:rPr lang="en-US"/>
              <a:t>4</a:t>
            </a:r>
            <a:r>
              <a:t> </a:t>
            </a:r>
            <a:r>
              <a:rPr dirty="0"/>
              <a:t>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Jon Bell, 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type="body" idx="1"/>
          </p:nvPr>
        </p:nvSpPr>
        <p:spPr>
          <a:xfrm>
            <a:off x="429699" y="1753618"/>
            <a:ext cx="15268741" cy="10208764"/>
          </a:xfrm>
          <a:prstGeom prst="rect">
            <a:avLst/>
          </a:prstGeom>
        </p:spPr>
        <p:txBody>
          <a:bodyPr/>
          <a:lstStyle/>
          <a:p>
            <a:pPr marL="685800" indent="-685800">
              <a:buFont typeface="Arial" panose="020B0604020202020204" pitchFamily="34" charset="0"/>
              <a:buChar char="•"/>
            </a:pPr>
            <a:r>
              <a:rPr dirty="0"/>
              <a:t>Do not allow builds to remain broken for a long time</a:t>
            </a:r>
          </a:p>
          <a:p>
            <a:pPr marL="685800" indent="-685800">
              <a:buFont typeface="Arial" panose="020B0604020202020204" pitchFamily="34" charset="0"/>
              <a:buChar char="•"/>
            </a:pPr>
            <a:r>
              <a:rPr dirty="0"/>
              <a:t>CI should run for every change</a:t>
            </a:r>
          </a:p>
          <a:p>
            <a:pPr marL="685800" indent="-685800">
              <a:buFont typeface="Arial" panose="020B0604020202020204" pitchFamily="34" charset="0"/>
              <a:buChar char="•"/>
            </a:pPr>
            <a:r>
              <a:rPr dirty="0"/>
              <a:t>CI should be fast, providing feedback within minutes or hours</a:t>
            </a:r>
          </a:p>
          <a:p>
            <a:pPr marL="685800" indent="-685800">
              <a:buFont typeface="Arial" panose="020B0604020202020204" pitchFamily="34" charset="0"/>
              <a:buChar char="•"/>
            </a:pPr>
            <a:r>
              <a:rPr dirty="0"/>
              <a:t>CI should not completely replace pre-commit testing</a:t>
            </a:r>
          </a:p>
        </p:txBody>
      </p:sp>
      <p:pic>
        <p:nvPicPr>
          <p:cNvPr id="114" name="Image" descr="Image"/>
          <p:cNvPicPr>
            <a:picLocks noChangeAspect="1"/>
          </p:cNvPicPr>
          <p:nvPr/>
        </p:nvPicPr>
        <p:blipFill>
          <a:blip r:embed="rId3"/>
          <a:srcRect r="27608"/>
          <a:stretch>
            <a:fillRect/>
          </a:stretch>
        </p:blipFill>
        <p:spPr>
          <a:xfrm>
            <a:off x="15698440" y="9175911"/>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3704537"/>
            <a:ext cx="8137139" cy="470525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Example CI Pipeline"/>
          <p:cNvSpPr txBox="1">
            <a:spLocks noGrp="1"/>
          </p:cNvSpPr>
          <p:nvPr>
            <p:ph type="title"/>
          </p:nvPr>
        </p:nvSpPr>
        <p:spPr>
          <a:prstGeom prst="rect">
            <a:avLst/>
          </a:prstGeom>
        </p:spPr>
        <p:txBody>
          <a:bodyPr/>
          <a:lstStyle/>
          <a:p>
            <a:r>
              <a:rPr lang="en-US"/>
              <a:t>Example CI Pipeline</a:t>
            </a:r>
          </a:p>
        </p:txBody>
      </p:sp>
      <p:sp>
        <p:nvSpPr>
          <p:cNvPr id="91" name="Open source project: PrestoDB"/>
          <p:cNvSpPr txBox="1">
            <a:spLocks noGrp="1"/>
          </p:cNvSpPr>
          <p:nvPr>
            <p:ph type="body" idx="1"/>
          </p:nvPr>
        </p:nvSpPr>
        <p:spPr>
          <a:prstGeom prst="rect">
            <a:avLst/>
          </a:prstGeom>
        </p:spPr>
        <p:txBody>
          <a:bodyPr/>
          <a:lstStyle/>
          <a:p>
            <a:r>
              <a:rPr lang="en-US"/>
              <a:t>Open source project: PrestoDB</a:t>
            </a:r>
          </a:p>
        </p:txBody>
      </p:sp>
      <p:pic>
        <p:nvPicPr>
          <p:cNvPr id="92" name="Image" descr="Image"/>
          <p:cNvPicPr>
            <a:picLocks noChangeAspect="1"/>
          </p:cNvPicPr>
          <p:nvPr/>
        </p:nvPicPr>
        <p:blipFill>
          <a:blip r:embed="rId3"/>
          <a:stretch>
            <a:fillRect/>
          </a:stretch>
        </p:blipFill>
        <p:spPr>
          <a:xfrm>
            <a:off x="9913929" y="1692"/>
            <a:ext cx="16751953" cy="16085681"/>
          </a:xfrm>
          <a:prstGeom prst="rect">
            <a:avLst/>
          </a:prstGeom>
          <a:ln w="12700">
            <a:miter lim="400000"/>
          </a:ln>
        </p:spPr>
      </p:pic>
      <p:sp>
        <p:nvSpPr>
          <p:cNvPr id="93"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t>Example CI Pipeline - TravisCI</a:t>
            </a:r>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99" name="Image" descr="Image"/>
          <p:cNvPicPr>
            <a:picLocks noChangeAspect="1"/>
          </p:cNvPicPr>
          <p:nvPr/>
        </p:nvPicPr>
        <p:blipFill>
          <a:blip r:embed="rId3"/>
          <a:stretch>
            <a:fillRect/>
          </a:stretch>
        </p:blipFill>
        <p:spPr>
          <a:xfrm>
            <a:off x="3097396" y="2415253"/>
            <a:ext cx="19162854" cy="15688671"/>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118" name="Testing the right things at the right time"/>
          <p:cNvSpPr txBox="1">
            <a:spLocks noGrp="1"/>
          </p:cNvSpPr>
          <p:nvPr>
            <p:ph type="body" idx="1"/>
          </p:nvPr>
        </p:nvSpPr>
        <p:spPr>
          <a:prstGeom prst="rect">
            <a:avLst/>
          </a:prstGeom>
        </p:spPr>
        <p:txBody>
          <a:bodyPr/>
          <a:lstStyle/>
          <a:p>
            <a:r>
              <a:rPr dirty="0"/>
              <a:t>Testing the right things at the right time</a:t>
            </a:r>
          </a:p>
          <a:p>
            <a:pPr lvl="1">
              <a:buFont typeface="Arial" panose="020B0604020202020204" pitchFamily="34" charset="0"/>
              <a:buChar char="•"/>
            </a:pPr>
            <a:r>
              <a:rPr sz="4400" dirty="0"/>
              <a:t>Do we integrate changes immediately, or do a pre-commit test?</a:t>
            </a:r>
          </a:p>
          <a:p>
            <a:pPr lvl="1">
              <a:buFont typeface="Arial" panose="020B0604020202020204" pitchFamily="34" charset="0"/>
              <a:buChar char="•"/>
            </a:pPr>
            <a:r>
              <a:rPr sz="4400" dirty="0"/>
              <a:t>Which tests do we run when we integrate?</a:t>
            </a:r>
          </a:p>
          <a:p>
            <a:pPr lvl="1">
              <a:buFont typeface="Arial" panose="020B0604020202020204" pitchFamily="34" charset="0"/>
              <a:buChar char="•"/>
            </a:pPr>
            <a:r>
              <a:rPr sz="4400" dirty="0"/>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Use scalable cloud resources for CI</a:t>
            </a:r>
          </a:p>
        </p:txBody>
      </p:sp>
      <p:sp>
        <p:nvSpPr>
          <p:cNvPr id="151" name="Text Placeholder 2"/>
          <p:cNvSpPr txBox="1">
            <a:spLocks noGrp="1"/>
          </p:cNvSpPr>
          <p:nvPr>
            <p:ph type="body" idx="1"/>
          </p:nvPr>
        </p:nvSpPr>
        <p:spPr>
          <a:prstGeom prst="rect">
            <a:avLst/>
          </a:prstGeom>
        </p:spPr>
        <p:txBody>
          <a:bodyPr/>
          <a:lstStyle/>
          <a:p>
            <a:r>
              <a:rPr sz="5400" dirty="0"/>
              <a:t>Example: Developing a </a:t>
            </a:r>
            <a:r>
              <a:rPr sz="5400" dirty="0" err="1"/>
              <a:t>Fuzzer</a:t>
            </a:r>
            <a:endParaRPr sz="5400" dirty="0"/>
          </a:p>
          <a:p>
            <a:pPr lvl="1">
              <a:buFont typeface="Arial" panose="020B0604020202020204" pitchFamily="34" charset="0"/>
              <a:buChar char="•"/>
            </a:pPr>
            <a:r>
              <a:rPr sz="4400" i="1" dirty="0" err="1"/>
              <a:t>Fuzzers</a:t>
            </a:r>
            <a:r>
              <a:rPr sz="4400" dirty="0"/>
              <a:t> automatically generate inputs to programs that cover code and reveal bugs</a:t>
            </a:r>
          </a:p>
          <a:p>
            <a:pPr lvl="1">
              <a:buFont typeface="Arial" panose="020B0604020202020204" pitchFamily="34" charset="0"/>
              <a:buChar char="•"/>
            </a:pPr>
            <a:r>
              <a:rPr sz="4400" dirty="0" err="1"/>
              <a:t>Fuzzers</a:t>
            </a:r>
            <a:r>
              <a:rPr sz="4400" dirty="0"/>
              <a:t> are non-deterministic: to evaluate with confidence, need repeated, long-running trials</a:t>
            </a:r>
          </a:p>
          <a:p>
            <a:pPr lvl="1">
              <a:buFont typeface="Arial" panose="020B0604020202020204" pitchFamily="34" charset="0"/>
              <a:buChar char="•"/>
            </a:pPr>
            <a:r>
              <a:rPr sz="4400" dirty="0"/>
              <a:t>Evaluating </a:t>
            </a:r>
            <a:r>
              <a:rPr sz="4400" dirty="0" err="1"/>
              <a:t>fuzzers</a:t>
            </a:r>
            <a:r>
              <a:rPr sz="4400" dirty="0"/>
              <a:t> is time consuming, determining which changes impact performance is confusing</a:t>
            </a:r>
          </a:p>
          <a:p>
            <a:pPr lvl="1">
              <a:buFont typeface="Arial" panose="020B0604020202020204" pitchFamily="34" charset="0"/>
              <a:buChar char="•"/>
            </a:pPr>
            <a:r>
              <a:rPr sz="4400" dirty="0"/>
              <a:t>How to run experiments in the cloud?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t>CI in practice</a:t>
            </a:r>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endParaRPr dirty="0"/>
          </a:p>
          <a:p>
            <a:r>
              <a:rPr dirty="0"/>
              <a:t>Module 14</a:t>
            </a:r>
            <a:r>
              <a:rPr lang="en-US" dirty="0"/>
              <a:t>.2</a:t>
            </a:r>
            <a:r>
              <a:rPr dirty="0"/>
              <a:t>: </a:t>
            </a:r>
            <a:r>
              <a:rPr lang="en-US" dirty="0"/>
              <a:t>Code Review</a:t>
            </a:r>
            <a:endParaRPr dirty="0"/>
          </a:p>
        </p:txBody>
      </p:sp>
    </p:spTree>
    <p:extLst>
      <p:ext uri="{BB962C8B-B14F-4D97-AF65-F5344CB8AC3E}">
        <p14:creationId xmlns:p14="http://schemas.microsoft.com/office/powerpoint/2010/main" val="42486379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sz="6000" dirty="0"/>
              <a:t>By the end of this lesson, you should be able to…</a:t>
            </a:r>
          </a:p>
          <a:p>
            <a:pPr lvl="1">
              <a:buFont typeface="Arial" panose="020B0604020202020204" pitchFamily="34" charset="0"/>
              <a:buChar char="•"/>
            </a:pPr>
            <a:r>
              <a:rPr sz="4800" dirty="0"/>
              <a:t>Describe how continuous integration helps to catch errors sooner in the software lifecycle</a:t>
            </a:r>
          </a:p>
          <a:p>
            <a:pPr lvl="1">
              <a:buFont typeface="Arial" panose="020B0604020202020204" pitchFamily="34" charset="0"/>
              <a:buChar char="•"/>
            </a:pPr>
            <a:r>
              <a:rPr sz="4800" dirty="0"/>
              <a:t>Describe the benefits of a culture of code review</a:t>
            </a:r>
          </a:p>
          <a:p>
            <a:pPr lvl="1">
              <a:buFont typeface="Arial" panose="020B0604020202020204" pitchFamily="34" charset="0"/>
              <a:buChar char="•"/>
            </a:pPr>
            <a:r>
              <a:rPr sz="4800" dirty="0"/>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ost to Fix a Defect Over Time"/>
          <p:cNvSpPr txBox="1">
            <a:spLocks noGrp="1"/>
          </p:cNvSpPr>
          <p:nvPr>
            <p:ph type="title"/>
          </p:nvPr>
        </p:nvSpPr>
        <p:spPr>
          <a:prstGeom prst="rect">
            <a:avLst/>
          </a:prstGeom>
        </p:spPr>
        <p:txBody>
          <a:bodyPr/>
          <a:lstStyle/>
          <a:p>
            <a:r>
              <a:rPr dirty="0"/>
              <a:t>Co</a:t>
            </a:r>
            <a:r>
              <a:rPr lang="en-US" dirty="0"/>
              <a:t>de review is an important step of CD</a:t>
            </a:r>
            <a:endParaRPr dirty="0"/>
          </a:p>
        </p:txBody>
      </p:sp>
      <p:sp>
        <p:nvSpPr>
          <p:cNvPr id="177" name="Rough estimate"/>
          <p:cNvSpPr txBox="1">
            <a:spLocks noGrp="1"/>
          </p:cNvSpPr>
          <p:nvPr>
            <p:ph type="body" idx="1"/>
          </p:nvPr>
        </p:nvSpPr>
        <p:spPr>
          <a:prstGeom prst="rect">
            <a:avLst/>
          </a:prstGeom>
        </p:spPr>
        <p:txBody>
          <a:bodyPr/>
          <a:lstStyle/>
          <a:p>
            <a:r>
              <a:t>Rough estimate</a:t>
            </a:r>
          </a:p>
        </p:txBody>
      </p:sp>
      <p:graphicFrame>
        <p:nvGraphicFramePr>
          <p:cNvPr id="178"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179" name="Line"/>
          <p:cNvSpPr/>
          <p:nvPr/>
        </p:nvSpPr>
        <p:spPr>
          <a:xfrm>
            <a:off x="12764776" y="6184612"/>
            <a:ext cx="1256537" cy="2582290"/>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180" name="Old feedback loop: do this infrequently New feedback loop: do this continuously"/>
          <p:cNvSpPr txBox="1"/>
          <p:nvPr/>
        </p:nvSpPr>
        <p:spPr>
          <a:xfrm>
            <a:off x="6247681" y="5421796"/>
            <a:ext cx="6426887" cy="1055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2438337">
              <a:defRPr sz="3100" b="1">
                <a:latin typeface="Helvetica Neue"/>
                <a:ea typeface="Helvetica Neue"/>
                <a:cs typeface="Helvetica Neue"/>
                <a:sym typeface="Helvetica Neue"/>
              </a:defRPr>
            </a:pPr>
            <a:r>
              <a:t>Code Review is a process of</a:t>
            </a:r>
          </a:p>
          <a:p>
            <a:pPr defTabSz="2438337">
              <a:defRPr sz="3100" b="1">
                <a:latin typeface="Helvetica Neue"/>
                <a:ea typeface="Helvetica Neue"/>
                <a:cs typeface="Helvetica Neue"/>
                <a:sym typeface="Helvetica Neue"/>
              </a:defRPr>
            </a:pPr>
            <a:r>
              <a:t>reading and commenting on code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prstGeom prst="rect">
            <a:avLst/>
          </a:prstGeom>
        </p:spPr>
        <p:txBody>
          <a:bodyPr/>
          <a:lstStyle/>
          <a:p>
            <a:r>
              <a:t>Why should we perform code review?</a:t>
            </a:r>
          </a:p>
        </p:txBody>
      </p:sp>
      <p:sp>
        <p:nvSpPr>
          <p:cNvPr id="188" name="Slide Subtitle"/>
          <p:cNvSpPr txBox="1">
            <a:spLocks noGrp="1"/>
          </p:cNvSpPr>
          <p:nvPr>
            <p:ph type="body" idx="1"/>
          </p:nvPr>
        </p:nvSpPr>
        <p:spPr>
          <a:xfrm>
            <a:off x="432401" y="1753618"/>
            <a:ext cx="23620798" cy="10208764"/>
          </a:xfrm>
          <a:prstGeom prst="rect">
            <a:avLst/>
          </a:prstGeom>
        </p:spPr>
        <p:txBody>
          <a:bodyPr>
            <a:normAutofit/>
          </a:bodyPr>
          <a:lstStyle/>
          <a:p>
            <a:r>
              <a:rPr dirty="0"/>
              <a:t>Code review increases breadth of knowledge of code:</a:t>
            </a:r>
          </a:p>
          <a:p>
            <a:pPr lvl="1">
              <a:buFont typeface="Arial" panose="020B0604020202020204" pitchFamily="34" charset="0"/>
              <a:buChar char="•"/>
            </a:pPr>
            <a:r>
              <a:rPr sz="4400" dirty="0"/>
              <a:t>Other people ”know” the code</a:t>
            </a:r>
          </a:p>
          <a:p>
            <a:pPr lvl="1">
              <a:buFont typeface="Arial" panose="020B0604020202020204" pitchFamily="34" charset="0"/>
              <a:buChar char="•"/>
            </a:pPr>
            <a:r>
              <a:rPr sz="4400" dirty="0"/>
              <a:t>Easier to handle someone cycling off project</a:t>
            </a:r>
          </a:p>
          <a:p>
            <a:r>
              <a:rPr dirty="0"/>
              <a:t>Verbalizing decisions improves their quality:</a:t>
            </a:r>
          </a:p>
          <a:p>
            <a:pPr lvl="1">
              <a:buFont typeface="Arial" panose="020B0604020202020204" pitchFamily="34" charset="0"/>
              <a:buChar char="•"/>
            </a:pPr>
            <a:r>
              <a:rPr sz="4400" dirty="0"/>
              <a:t>The process of writing an explanation encourages critical thinking</a:t>
            </a:r>
          </a:p>
          <a:p>
            <a:r>
              <a:rPr dirty="0"/>
              <a:t>Code reviews improve quality of code base:</a:t>
            </a:r>
          </a:p>
          <a:p>
            <a:pPr lvl="1">
              <a:buFont typeface="Arial" panose="020B0604020202020204" pitchFamily="34" charset="0"/>
              <a:buChar char="•"/>
            </a:pPr>
            <a:r>
              <a:rPr sz="4400" dirty="0"/>
              <a:t>Knowing code is reviewed pushes </a:t>
            </a:r>
            <a:r>
              <a:rPr sz="4400" dirty="0" err="1"/>
              <a:t>devs</a:t>
            </a:r>
            <a:r>
              <a:rPr sz="4400" dirty="0"/>
              <a:t> to make it more presentable and understandable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3"/>
          <a:stretch>
            <a:fillRect/>
          </a:stretch>
        </p:blipFill>
        <p:spPr>
          <a:xfrm>
            <a:off x="6558981" y="4793970"/>
            <a:ext cx="17405797" cy="8060704"/>
          </a:xfrm>
          <a:prstGeom prst="rect">
            <a:avLst/>
          </a:prstGeom>
          <a:ln w="12700">
            <a:miter lim="400000"/>
          </a:ln>
        </p:spPr>
      </p:pic>
      <p:sp>
        <p:nvSpPr>
          <p:cNvPr id="212" name="Title 1"/>
          <p:cNvSpPr txBox="1">
            <a:spLocks noGrp="1"/>
          </p:cNvSpPr>
          <p:nvPr>
            <p:ph type="title"/>
          </p:nvPr>
        </p:nvSpPr>
        <p:spPr>
          <a:prstGeom prst="rect">
            <a:avLst/>
          </a:prstGeom>
        </p:spPr>
        <p:txBody>
          <a:bodyPr/>
          <a:lstStyle/>
          <a:p>
            <a:r>
              <a:t>Many stakeholders can benefit from code review</a:t>
            </a:r>
          </a:p>
        </p:txBody>
      </p:sp>
      <p:sp>
        <p:nvSpPr>
          <p:cNvPr id="213" name="Reviewers might be…"/>
          <p:cNvSpPr txBox="1">
            <a:spLocks noGrp="1"/>
          </p:cNvSpPr>
          <p:nvPr>
            <p:ph type="body" idx="1"/>
          </p:nvPr>
        </p:nvSpPr>
        <p:spPr>
          <a:prstGeom prst="rect">
            <a:avLst/>
          </a:prstGeom>
        </p:spPr>
        <p:txBody>
          <a:bodyPr/>
          <a:lstStyle/>
          <a:p>
            <a:r>
              <a:rPr dirty="0"/>
              <a:t>Reviewers might be…</a:t>
            </a:r>
          </a:p>
          <a:p>
            <a:pPr lvl="1">
              <a:buFont typeface="Arial" panose="020B0604020202020204" pitchFamily="34" charset="0"/>
              <a:buChar char="•"/>
            </a:pPr>
            <a:r>
              <a:rPr sz="4000" dirty="0"/>
              <a:t>An owner of the code being changed or added to</a:t>
            </a:r>
          </a:p>
          <a:p>
            <a:pPr lvl="1">
              <a:buFont typeface="Arial" panose="020B0604020202020204" pitchFamily="34" charset="0"/>
              <a:buChar char="•"/>
            </a:pPr>
            <a:r>
              <a:rPr sz="4000" dirty="0"/>
              <a:t>Someone to verify that the code meets standards.</a:t>
            </a:r>
          </a:p>
          <a:p>
            <a:pPr lvl="1">
              <a:buFont typeface="Arial" panose="020B0604020202020204" pitchFamily="34" charset="0"/>
              <a:buChar char="•"/>
            </a:pPr>
            <a:r>
              <a:rPr sz="4000" dirty="0"/>
              <a:t>Someone to ensure documentation is consistent.</a:t>
            </a:r>
          </a:p>
          <a:p>
            <a:pPr lvl="1">
              <a:buFont typeface="Arial" panose="020B0604020202020204" pitchFamily="34" charset="0"/>
              <a:buChar char="•"/>
            </a:pPr>
            <a:r>
              <a:rPr sz="4000" dirty="0"/>
              <a:t>Other people interested in this code base or experts</a:t>
            </a:r>
          </a:p>
        </p:txBody>
      </p:sp>
      <p:sp>
        <p:nvSpPr>
          <p:cNvPr id="214" name="“Modern Code Review: A Case Study at Google”, Sadowski et al, ICSE 2018"/>
          <p:cNvSpPr txBox="1"/>
          <p:nvPr/>
        </p:nvSpPr>
        <p:spPr>
          <a:xfrm>
            <a:off x="9748748" y="12854674"/>
            <a:ext cx="11926152"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700">
                <a:solidFill>
                  <a:srgbClr val="5E5E5E"/>
                </a:solidFill>
                <a:latin typeface="Helvetica Neue"/>
                <a:ea typeface="Helvetica Neue"/>
                <a:cs typeface="Helvetica Neue"/>
                <a:sym typeface="Helvetica Neue"/>
              </a:defRPr>
            </a:lvl1pPr>
          </a:lstStyle>
          <a:p>
            <a:r>
              <a:rPr dirty="0"/>
              <a:t>“Modern Code Review: A Case Study at Google”, Sadowski et al, ICSE 2018 </a:t>
            </a:r>
          </a:p>
        </p:txBody>
      </p:sp>
    </p:spTree>
    <p:extLst>
      <p:ext uri="{BB962C8B-B14F-4D97-AF65-F5344CB8AC3E}">
        <p14:creationId xmlns:p14="http://schemas.microsoft.com/office/powerpoint/2010/main" val="5998715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prstGeom prst="rect">
            <a:avLst/>
          </a:prstGeom>
        </p:spPr>
        <p:txBody>
          <a:bodyPr/>
          <a:lstStyle/>
          <a:p>
            <a:r>
              <a:t>Code reviews have many benefits</a:t>
            </a:r>
          </a:p>
        </p:txBody>
      </p:sp>
      <p:pic>
        <p:nvPicPr>
          <p:cNvPr id="201" name="Picture 8" descr="Picture 8"/>
          <p:cNvPicPr>
            <a:picLocks noChangeAspect="1"/>
          </p:cNvPicPr>
          <p:nvPr/>
        </p:nvPicPr>
        <p:blipFill>
          <a:blip r:embed="rId3"/>
          <a:srcRect t="4523" b="10832"/>
          <a:stretch>
            <a:fillRect/>
          </a:stretch>
        </p:blipFill>
        <p:spPr>
          <a:xfrm>
            <a:off x="2562766" y="1783056"/>
            <a:ext cx="17114004" cy="11226491"/>
          </a:xfrm>
          <a:prstGeom prst="rect">
            <a:avLst/>
          </a:prstGeom>
          <a:ln w="12700">
            <a:miter lim="400000"/>
          </a:ln>
        </p:spPr>
      </p:pic>
      <p:sp>
        <p:nvSpPr>
          <p:cNvPr id="202" name="“Expectations, Outcomes, and Challenges of Modern Code Review”, Bacchelli &amp; Bird, ICSE 2013"/>
          <p:cNvSpPr txBox="1"/>
          <p:nvPr/>
        </p:nvSpPr>
        <p:spPr>
          <a:xfrm>
            <a:off x="3133983" y="13094907"/>
            <a:ext cx="16565557" cy="640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3000"/>
            </a:lvl1pPr>
          </a:lstStyle>
          <a:p>
            <a:r>
              <a:t>“Expectations, Outcomes, and Challenges of Modern Code Review”, Bacchelli &amp; Bird, ICSE 2013</a:t>
            </a:r>
          </a:p>
        </p:txBody>
      </p:sp>
    </p:spTree>
    <p:extLst>
      <p:ext uri="{BB962C8B-B14F-4D97-AF65-F5344CB8AC3E}">
        <p14:creationId xmlns:p14="http://schemas.microsoft.com/office/powerpoint/2010/main" val="392236299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374697" y="-953519"/>
            <a:ext cx="23730801" cy="2651128"/>
          </a:xfrm>
        </p:spPr>
        <p:txBody>
          <a:bodyPr>
            <a:normAutofit/>
          </a:bodyPr>
          <a:lstStyle/>
          <a:p>
            <a:r>
              <a:rPr lang="en-US" dirty="0"/>
              <a:t>Code reviews Descend from Code Inspection</a:t>
            </a:r>
          </a:p>
        </p:txBody>
      </p:sp>
      <p:sp>
        <p:nvSpPr>
          <p:cNvPr id="207" name="Slide Subtitle"/>
          <p:cNvSpPr txBox="1">
            <a:spLocks noGrp="1"/>
          </p:cNvSpPr>
          <p:nvPr>
            <p:ph type="body" idx="1"/>
          </p:nvPr>
        </p:nvSpPr>
        <p:spPr>
          <a:xfrm>
            <a:off x="429699" y="1753618"/>
            <a:ext cx="23620798" cy="10208764"/>
          </a:xfrm>
        </p:spPr>
        <p:txBody>
          <a:bodyPr/>
          <a:lstStyle/>
          <a:p>
            <a:r>
              <a:rPr lang="en-US" dirty="0"/>
              <a:t>Formal process of reading through code as a group;</a:t>
            </a:r>
          </a:p>
          <a:p>
            <a:pPr lvl="1">
              <a:buFont typeface="Arial" panose="020B0604020202020204" pitchFamily="34" charset="0"/>
              <a:buChar char="•"/>
            </a:pPr>
            <a:r>
              <a:rPr lang="en-US" sz="4400" dirty="0"/>
              <a:t>Applied to all project documents;</a:t>
            </a:r>
          </a:p>
          <a:p>
            <a:pPr lvl="1">
              <a:buFont typeface="Arial" panose="020B0604020202020204" pitchFamily="34" charset="0"/>
              <a:buChar char="•"/>
            </a:pPr>
            <a:r>
              <a:rPr lang="en-US" sz="4400" dirty="0"/>
              <a:t>A 3-5 person team reads the code aloud and explains what is being done;</a:t>
            </a:r>
          </a:p>
          <a:p>
            <a:pPr lvl="1">
              <a:buFont typeface="Arial" panose="020B0604020202020204" pitchFamily="34" charset="0"/>
              <a:buChar char="•"/>
            </a:pPr>
            <a:r>
              <a:rPr lang="en-US" sz="4400" dirty="0"/>
              <a:t>Each person has a specific role (moderator, reviewer, reader, scribe, observer, author)</a:t>
            </a:r>
          </a:p>
          <a:p>
            <a:pPr lvl="1">
              <a:buFont typeface="Arial" panose="020B0604020202020204" pitchFamily="34" charset="0"/>
              <a:buChar char="•"/>
            </a:pPr>
            <a:r>
              <a:rPr lang="en-US" sz="4400" dirty="0"/>
              <a:t>Usually a 60 minute meeting;</a:t>
            </a:r>
          </a:p>
          <a:p>
            <a:pPr lvl="1">
              <a:buFont typeface="Arial" panose="020B0604020202020204" pitchFamily="34" charset="0"/>
              <a:buChar char="•"/>
            </a:pPr>
            <a:r>
              <a:rPr lang="en-US" sz="4400" dirty="0"/>
              <a:t>Less efficient (defects/cost) than modern review processes.</a:t>
            </a:r>
          </a:p>
          <a:p>
            <a:pPr lvl="1">
              <a:buFont typeface="Arial" panose="020B0604020202020204" pitchFamily="34" charset="0"/>
              <a:buChar char="•"/>
            </a:pPr>
            <a:r>
              <a:rPr lang="en-US" sz="4400" dirty="0"/>
              <a:t>Very waterfall.</a:t>
            </a:r>
          </a:p>
          <a:p>
            <a:pPr lvl="1">
              <a:buFont typeface="Arial" panose="020B0604020202020204" pitchFamily="34" charset="0"/>
              <a:buChar char="•"/>
            </a:pPr>
            <a:r>
              <a:rPr lang="en-US" sz="4400" dirty="0"/>
              <a:t>Traceable, measurable</a:t>
            </a:r>
          </a:p>
        </p:txBody>
      </p:sp>
    </p:spTree>
    <p:extLst>
      <p:ext uri="{BB962C8B-B14F-4D97-AF65-F5344CB8AC3E}">
        <p14:creationId xmlns:p14="http://schemas.microsoft.com/office/powerpoint/2010/main" val="247303118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prstGeom prst="rect">
            <a:avLst/>
          </a:prstGeom>
        </p:spPr>
        <p:txBody>
          <a:bodyPr/>
          <a:lstStyle/>
          <a:p>
            <a:r>
              <a:t>Code review should be a formal process</a:t>
            </a:r>
          </a:p>
        </p:txBody>
      </p:sp>
      <p:sp>
        <p:nvSpPr>
          <p:cNvPr id="185" name="Slide Subtitle"/>
          <p:cNvSpPr txBox="1">
            <a:spLocks noGrp="1"/>
          </p:cNvSpPr>
          <p:nvPr>
            <p:ph type="body" idx="1"/>
          </p:nvPr>
        </p:nvSpPr>
        <p:spPr>
          <a:prstGeom prst="rect">
            <a:avLst/>
          </a:prstGeom>
        </p:spPr>
        <p:txBody>
          <a:bodyPr/>
          <a:lstStyle/>
          <a:p>
            <a:r>
              <a:rPr dirty="0"/>
              <a:t>A code review is the process in which the code’s author explains it to peers:</a:t>
            </a:r>
          </a:p>
          <a:p>
            <a:pPr lvl="1">
              <a:buFont typeface="Arial" panose="020B0604020202020204" pitchFamily="34" charset="0"/>
              <a:buChar char="•"/>
            </a:pPr>
            <a:r>
              <a:rPr sz="4400" dirty="0"/>
              <a:t>What should it do?</a:t>
            </a:r>
          </a:p>
          <a:p>
            <a:pPr lvl="1">
              <a:buFont typeface="Arial" panose="020B0604020202020204" pitchFamily="34" charset="0"/>
              <a:buChar char="•"/>
            </a:pPr>
            <a:r>
              <a:rPr sz="4400" dirty="0"/>
              <a:t>How does it do it?</a:t>
            </a:r>
          </a:p>
          <a:p>
            <a:pPr lvl="1">
              <a:buFont typeface="Arial" panose="020B0604020202020204" pitchFamily="34" charset="0"/>
              <a:buChar char="•"/>
            </a:pPr>
            <a:r>
              <a:rPr sz="4400" dirty="0"/>
              <a:t>How confident are we in it?</a:t>
            </a:r>
          </a:p>
          <a:p>
            <a:pPr lvl="1">
              <a:buFont typeface="Arial" panose="020B0604020202020204" pitchFamily="34" charset="0"/>
              <a:buChar char="•"/>
            </a:pPr>
            <a:r>
              <a:rPr sz="4400" dirty="0"/>
              <a:t>What are results of running tests?</a:t>
            </a:r>
          </a:p>
          <a:p>
            <a:r>
              <a:rPr dirty="0"/>
              <a:t>A code review often concerns a code change (“diff”)</a:t>
            </a:r>
          </a:p>
        </p:txBody>
      </p:sp>
    </p:spTree>
    <p:extLst>
      <p:ext uri="{BB962C8B-B14F-4D97-AF65-F5344CB8AC3E}">
        <p14:creationId xmlns:p14="http://schemas.microsoft.com/office/powerpoint/2010/main" val="129414064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txBox="1">
            <a:spLocks noGrp="1"/>
          </p:cNvSpPr>
          <p:nvPr>
            <p:ph type="title"/>
          </p:nvPr>
        </p:nvSpPr>
        <p:spPr>
          <a:prstGeom prst="rect">
            <a:avLst/>
          </a:prstGeom>
        </p:spPr>
        <p:txBody>
          <a:bodyPr/>
          <a:lstStyle/>
          <a:p>
            <a:r>
              <a:rPr dirty="0"/>
              <a:t>Code </a:t>
            </a:r>
            <a:r>
              <a:t>review check</a:t>
            </a:r>
            <a:r>
              <a:rPr lang="en-US"/>
              <a:t>l</a:t>
            </a:r>
            <a:r>
              <a:t>ist</a:t>
            </a:r>
            <a:endParaRPr dirty="0"/>
          </a:p>
        </p:txBody>
      </p:sp>
      <p:sp>
        <p:nvSpPr>
          <p:cNvPr id="227" name="Content Placeholder 2"/>
          <p:cNvSpPr txBox="1">
            <a:spLocks noGrp="1"/>
          </p:cNvSpPr>
          <p:nvPr>
            <p:ph type="body" idx="1"/>
          </p:nvPr>
        </p:nvSpPr>
        <p:spPr>
          <a:prstGeom prst="rect">
            <a:avLst/>
          </a:prstGeom>
        </p:spPr>
        <p:txBody>
          <a:bodyPr/>
          <a:lstStyle/>
          <a:p>
            <a:r>
              <a:rPr dirty="0"/>
              <a:t>Consider:</a:t>
            </a:r>
          </a:p>
          <a:p>
            <a:pPr lvl="1">
              <a:buFont typeface="Arial" panose="020B0604020202020204" pitchFamily="34" charset="0"/>
              <a:buChar char="•"/>
            </a:pPr>
            <a:r>
              <a:rPr sz="4400" dirty="0"/>
              <a:t>Am I able to understand the code easily?</a:t>
            </a:r>
          </a:p>
          <a:p>
            <a:pPr lvl="1">
              <a:buFont typeface="Arial" panose="020B0604020202020204" pitchFamily="34" charset="0"/>
              <a:buChar char="•"/>
            </a:pPr>
            <a:r>
              <a:rPr sz="4400" dirty="0"/>
              <a:t>Does the code follow our style guidelines?</a:t>
            </a:r>
          </a:p>
          <a:p>
            <a:pPr lvl="1">
              <a:buFont typeface="Arial" panose="020B0604020202020204" pitchFamily="34" charset="0"/>
              <a:buChar char="•"/>
            </a:pPr>
            <a:r>
              <a:rPr sz="4400" dirty="0"/>
              <a:t>Is the same code duplicated more than once?</a:t>
            </a:r>
          </a:p>
          <a:p>
            <a:pPr lvl="1">
              <a:buFont typeface="Arial" panose="020B0604020202020204" pitchFamily="34" charset="0"/>
              <a:buChar char="•"/>
            </a:pPr>
            <a:r>
              <a:rPr sz="4400" dirty="0"/>
              <a:t>Is this file (or change) too big?</a:t>
            </a:r>
          </a:p>
          <a:p>
            <a:pPr lvl="1">
              <a:buFont typeface="Arial" panose="020B0604020202020204" pitchFamily="34" charset="0"/>
              <a:buChar char="•"/>
            </a:pPr>
            <a:r>
              <a:rPr sz="4400" dirty="0"/>
              <a:t>Does this code meet our non-functional requirements?</a:t>
            </a:r>
          </a:p>
          <a:p>
            <a:pPr lvl="1">
              <a:buFont typeface="Arial" panose="020B0604020202020204" pitchFamily="34" charset="0"/>
              <a:buChar char="•"/>
            </a:pPr>
            <a:r>
              <a:rPr sz="4400" dirty="0"/>
              <a:t>Is this code maintainable?</a:t>
            </a:r>
          </a:p>
          <a:p>
            <a:pPr lvl="1">
              <a:buFont typeface="Arial" panose="020B0604020202020204" pitchFamily="34" charset="0"/>
              <a:buChar char="•"/>
            </a:pPr>
            <a:r>
              <a:rPr sz="4400" dirty="0"/>
              <a:t>Does this code have unintended side-effects?</a:t>
            </a:r>
          </a:p>
        </p:txBody>
      </p:sp>
    </p:spTree>
    <p:extLst>
      <p:ext uri="{BB962C8B-B14F-4D97-AF65-F5344CB8AC3E}">
        <p14:creationId xmlns:p14="http://schemas.microsoft.com/office/powerpoint/2010/main" val="299218149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prstGeom prst="rect">
            <a:avLst/>
          </a:prstGeom>
        </p:spPr>
        <p:txBody>
          <a:bodyPr/>
          <a:lstStyle/>
          <a:p>
            <a:r>
              <a:rPr dirty="0"/>
              <a:t>Code review: How</a:t>
            </a:r>
            <a:r>
              <a:rPr lang="en-US" dirty="0"/>
              <a:t> they do it at Google</a:t>
            </a:r>
            <a:endParaRPr dirty="0"/>
          </a:p>
        </p:txBody>
      </p:sp>
      <p:sp>
        <p:nvSpPr>
          <p:cNvPr id="219" name="Content Placeholder 2"/>
          <p:cNvSpPr txBox="1">
            <a:spLocks noGrp="1"/>
          </p:cNvSpPr>
          <p:nvPr>
            <p:ph type="body" idx="1"/>
          </p:nvPr>
        </p:nvSpPr>
        <p:spPr>
          <a:prstGeom prst="rect">
            <a:avLst/>
          </a:prstGeom>
        </p:spPr>
        <p:txBody>
          <a:bodyPr/>
          <a:lstStyle/>
          <a:p>
            <a:r>
              <a:rPr dirty="0"/>
              <a:t>At Google, reviewers get changes, explanation and all test results: review is asynchronous.</a:t>
            </a:r>
          </a:p>
          <a:p>
            <a:r>
              <a:rPr dirty="0"/>
              <a:t>Elsewhere reviews can be in person:</a:t>
            </a:r>
          </a:p>
          <a:p>
            <a:pPr lvl="1">
              <a:buFont typeface="Arial" panose="020B0604020202020204" pitchFamily="34" charset="0"/>
              <a:buChar char="•"/>
            </a:pPr>
            <a:r>
              <a:rPr sz="4400" dirty="0"/>
              <a:t>More heavyweight, cannot be as common.</a:t>
            </a:r>
          </a:p>
          <a:p>
            <a:r>
              <a:rPr dirty="0"/>
              <a:t>Review must be professional and impersonal:</a:t>
            </a:r>
          </a:p>
          <a:p>
            <a:pPr lvl="1">
              <a:buFont typeface="Arial" panose="020B0604020202020204" pitchFamily="34" charset="0"/>
              <a:buChar char="•"/>
            </a:pPr>
            <a:r>
              <a:rPr sz="4400" dirty="0"/>
              <a:t>No one is being “attacked” (or, no one should be).</a:t>
            </a:r>
          </a:p>
          <a:p>
            <a:r>
              <a:rPr dirty="0"/>
              <a:t>Don’t rehash design arguments (defer to author).</a:t>
            </a:r>
          </a:p>
          <a:p>
            <a:r>
              <a:rPr dirty="0"/>
              <a:t>All suggestions and criticisms must be addressed:</a:t>
            </a:r>
          </a:p>
          <a:p>
            <a:pPr lvl="1">
              <a:buFont typeface="Arial" panose="020B0604020202020204" pitchFamily="34" charset="0"/>
              <a:buChar char="•"/>
            </a:pPr>
            <a:r>
              <a:rPr sz="4400" dirty="0"/>
              <a:t>At least in the negative.</a:t>
            </a:r>
          </a:p>
        </p:txBody>
      </p:sp>
    </p:spTree>
    <p:extLst>
      <p:ext uri="{BB962C8B-B14F-4D97-AF65-F5344CB8AC3E}">
        <p14:creationId xmlns:p14="http://schemas.microsoft.com/office/powerpoint/2010/main" val="159560742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prstGeom prst="rect">
            <a:avLst/>
          </a:prstGeom>
        </p:spPr>
        <p:txBody>
          <a:bodyPr/>
          <a:lstStyle/>
          <a:p>
            <a:r>
              <a:rPr dirty="0"/>
              <a:t>Self-</a:t>
            </a:r>
            <a:r>
              <a:rPr lang="en-US" dirty="0"/>
              <a:t>r</a:t>
            </a:r>
            <a:r>
              <a:rPr dirty="0"/>
              <a:t>eview is no substitute </a:t>
            </a:r>
            <a:r>
              <a:rPr lang="en-US" dirty="0"/>
              <a:t>for</a:t>
            </a:r>
            <a:r>
              <a:rPr dirty="0"/>
              <a:t> peer review</a:t>
            </a:r>
          </a:p>
        </p:txBody>
      </p:sp>
      <p:sp>
        <p:nvSpPr>
          <p:cNvPr id="193" name="300 reviews at Cisco in 2006"/>
          <p:cNvSpPr txBox="1"/>
          <p:nvPr/>
        </p:nvSpPr>
        <p:spPr>
          <a:xfrm>
            <a:off x="420039" y="1645662"/>
            <a:ext cx="21879562" cy="934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lstStyle/>
          <a:p>
            <a:r>
              <a:t>Study of 300 reviews at Cisco in 2006</a:t>
            </a:r>
          </a:p>
        </p:txBody>
      </p:sp>
      <p:sp>
        <p:nvSpPr>
          <p:cNvPr id="194" name="“Best Kept Secrets of Peer Code Review”, Jason Cohen, SmartBear Software, 2006"/>
          <p:cNvSpPr txBox="1"/>
          <p:nvPr/>
        </p:nvSpPr>
        <p:spPr>
          <a:xfrm>
            <a:off x="6794532" y="13130687"/>
            <a:ext cx="944648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195" name="Image" descr="Image"/>
          <p:cNvPicPr>
            <a:picLocks noChangeAspect="1"/>
          </p:cNvPicPr>
          <p:nvPr/>
        </p:nvPicPr>
        <p:blipFill>
          <a:blip r:embed="rId3"/>
          <a:stretch>
            <a:fillRect/>
          </a:stretch>
        </p:blipFill>
        <p:spPr>
          <a:xfrm>
            <a:off x="5218772" y="2892001"/>
            <a:ext cx="13136993" cy="9380566"/>
          </a:xfrm>
          <a:prstGeom prst="rect">
            <a:avLst/>
          </a:prstGeom>
          <a:ln w="12700">
            <a:miter lim="400000"/>
          </a:ln>
        </p:spPr>
      </p:pic>
      <p:sp>
        <p:nvSpPr>
          <p:cNvPr id="196" name="Even if developers pre-review their code, many defects still found in peer review"/>
          <p:cNvSpPr txBox="1"/>
          <p:nvPr/>
        </p:nvSpPr>
        <p:spPr>
          <a:xfrm>
            <a:off x="6424440" y="12584128"/>
            <a:ext cx="10725659" cy="41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b="1">
                <a:solidFill>
                  <a:srgbClr val="5E5E5E"/>
                </a:solidFill>
                <a:latin typeface="Helvetica Neue"/>
                <a:ea typeface="Helvetica Neue"/>
                <a:cs typeface="Helvetica Neue"/>
                <a:sym typeface="Helvetica Neue"/>
              </a:defRPr>
            </a:lvl1pPr>
          </a:lstStyle>
          <a:p>
            <a:r>
              <a:t>Even if developers pre-review their code, many defects still found in peer review</a:t>
            </a:r>
          </a:p>
        </p:txBody>
      </p:sp>
    </p:spTree>
    <p:extLst>
      <p:ext uri="{BB962C8B-B14F-4D97-AF65-F5344CB8AC3E}">
        <p14:creationId xmlns:p14="http://schemas.microsoft.com/office/powerpoint/2010/main" val="300296843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prstGeom prst="rect">
            <a:avLst/>
          </a:prstGeom>
        </p:spPr>
        <p:txBody>
          <a:bodyPr/>
          <a:lstStyle/>
          <a:p>
            <a:r>
              <a:t>Code review: example on pull request</a:t>
            </a:r>
          </a:p>
        </p:txBody>
      </p:sp>
      <p:pic>
        <p:nvPicPr>
          <p:cNvPr id="222" name="Image" descr="Image"/>
          <p:cNvPicPr>
            <a:picLocks noChangeAspect="1"/>
          </p:cNvPicPr>
          <p:nvPr/>
        </p:nvPicPr>
        <p:blipFill>
          <a:blip r:embed="rId3"/>
          <a:stretch>
            <a:fillRect/>
          </a:stretch>
        </p:blipFill>
        <p:spPr>
          <a:xfrm>
            <a:off x="7934512" y="1579995"/>
            <a:ext cx="16366799" cy="12767819"/>
          </a:xfrm>
          <a:prstGeom prst="rect">
            <a:avLst/>
          </a:prstGeom>
          <a:ln w="12700">
            <a:miter lim="400000"/>
          </a:ln>
        </p:spPr>
      </p:pic>
    </p:spTree>
    <p:extLst>
      <p:ext uri="{BB962C8B-B14F-4D97-AF65-F5344CB8AC3E}">
        <p14:creationId xmlns:p14="http://schemas.microsoft.com/office/powerpoint/2010/main" val="39593862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xfrm>
            <a:off x="326599" y="0"/>
            <a:ext cx="23730801" cy="1507524"/>
          </a:xfrm>
          <a:prstGeom prst="rect">
            <a:avLst/>
          </a:prstGeom>
        </p:spPr>
        <p:txBody>
          <a:bodyPr/>
          <a:lstStyle/>
          <a:p>
            <a:r>
              <a:rPr lang="en-US" dirty="0"/>
              <a:t>CD/CI improves code quality and dev velocity</a:t>
            </a:r>
            <a:endParaRPr dirty="0"/>
          </a:p>
        </p:txBody>
      </p:sp>
      <p:sp>
        <p:nvSpPr>
          <p:cNvPr id="40" name="Improving quality &amp; velocity with frequent, fast feedback loops"/>
          <p:cNvSpPr txBox="1">
            <a:spLocks noGrp="1"/>
          </p:cNvSpPr>
          <p:nvPr>
            <p:ph type="body" sz="quarter" idx="1"/>
          </p:nvPr>
        </p:nvSpPr>
        <p:spPr>
          <a:xfrm>
            <a:off x="381601" y="2174789"/>
            <a:ext cx="23620798" cy="8328975"/>
          </a:xfrm>
          <a:prstGeom prst="rect">
            <a:avLst/>
          </a:prstGeom>
        </p:spPr>
        <p:txBody>
          <a:bodyPr>
            <a:normAutofit/>
          </a:bodyPr>
          <a:lstStyle/>
          <a:p>
            <a:pPr marL="1714500" lvl="1" indent="-685800">
              <a:buFont typeface="Arial" panose="020B0604020202020204" pitchFamily="34" charset="0"/>
              <a:buChar char="•"/>
            </a:pPr>
            <a:r>
              <a:rPr lang="en-US" sz="5400" dirty="0"/>
              <a:t>Perform frequent integrations with entire codebase </a:t>
            </a:r>
          </a:p>
          <a:p>
            <a:pPr marL="1714500" lvl="1" indent="-685800">
              <a:buFont typeface="Arial" panose="020B0604020202020204" pitchFamily="34" charset="0"/>
              <a:buChar char="•"/>
            </a:pPr>
            <a:r>
              <a:rPr lang="en-US" sz="5400" dirty="0"/>
              <a:t>Run integration scale tests frequently </a:t>
            </a:r>
          </a:p>
          <a:p>
            <a:pPr marL="1714500" lvl="1" indent="-685800">
              <a:buFont typeface="Arial" panose="020B0604020202020204" pitchFamily="34" charset="0"/>
              <a:buChar char="•"/>
            </a:pPr>
            <a:r>
              <a:rPr lang="en-US" sz="5400" dirty="0"/>
              <a:t>Deploy frequently and monitor</a:t>
            </a:r>
          </a:p>
          <a:p>
            <a:pPr marL="1714500" lvl="1" indent="-685800">
              <a:buFont typeface="Arial" panose="020B0604020202020204" pitchFamily="34" charset="0"/>
              <a:buChar char="•"/>
            </a:pPr>
            <a:endParaRPr sz="5400" dirty="0"/>
          </a:p>
        </p:txBody>
      </p:sp>
      <p:pic>
        <p:nvPicPr>
          <p:cNvPr id="6" name="Picture 5" descr="Image showing different stages of software development">
            <a:extLst>
              <a:ext uri="{FF2B5EF4-FFF2-40B4-BE49-F238E27FC236}">
                <a16:creationId xmlns:a16="http://schemas.microsoft.com/office/drawing/2014/main" id="{5919E473-ECFE-1B87-D06D-E7D5DA5C2A37}"/>
              </a:ext>
            </a:extLst>
          </p:cNvPr>
          <p:cNvPicPr>
            <a:picLocks noChangeAspect="1"/>
          </p:cNvPicPr>
          <p:nvPr/>
        </p:nvPicPr>
        <p:blipFill>
          <a:blip r:embed="rId3"/>
          <a:stretch>
            <a:fillRect/>
          </a:stretch>
        </p:blipFill>
        <p:spPr>
          <a:xfrm>
            <a:off x="2819399" y="5532351"/>
            <a:ext cx="18745200" cy="700087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prstGeom prst="rect">
            <a:avLst/>
          </a:prstGeom>
        </p:spPr>
        <p:txBody>
          <a:bodyPr/>
          <a:lstStyle/>
          <a:p>
            <a:r>
              <a:rPr dirty="0"/>
              <a:t>Code </a:t>
            </a:r>
            <a:r>
              <a:rPr lang="en-US" dirty="0"/>
              <a:t>r</a:t>
            </a:r>
            <a:r>
              <a:rPr dirty="0"/>
              <a:t>eviews and Programmer’s Ego</a:t>
            </a:r>
          </a:p>
        </p:txBody>
      </p:sp>
      <p:sp>
        <p:nvSpPr>
          <p:cNvPr id="230" name="Content Placeholder 2"/>
          <p:cNvSpPr txBox="1">
            <a:spLocks noGrp="1"/>
          </p:cNvSpPr>
          <p:nvPr>
            <p:ph type="body" idx="1"/>
          </p:nvPr>
        </p:nvSpPr>
        <p:spPr>
          <a:prstGeom prst="rect">
            <a:avLst/>
          </a:prstGeom>
        </p:spPr>
        <p:txBody>
          <a:bodyPr/>
          <a:lstStyle/>
          <a:p>
            <a:r>
              <a:rPr dirty="0"/>
              <a:t>Remember:</a:t>
            </a:r>
          </a:p>
          <a:p>
            <a:pPr lvl="1">
              <a:buFont typeface="Arial" panose="020B0604020202020204" pitchFamily="34" charset="0"/>
              <a:buChar char="•"/>
            </a:pPr>
            <a:r>
              <a:rPr sz="4400" dirty="0"/>
              <a:t>Code review means someone’s looking over your work </a:t>
            </a:r>
          </a:p>
          <a:p>
            <a:pPr lvl="1">
              <a:buFont typeface="Arial" panose="020B0604020202020204" pitchFamily="34" charset="0"/>
              <a:buChar char="•"/>
            </a:pPr>
            <a:r>
              <a:rPr sz="4400" dirty="0"/>
              <a:t>You might have some attachment to it</a:t>
            </a:r>
          </a:p>
          <a:p>
            <a:pPr lvl="1">
              <a:buFont typeface="Arial" panose="020B0604020202020204" pitchFamily="34" charset="0"/>
              <a:buChar char="•"/>
            </a:pPr>
            <a:r>
              <a:rPr sz="4400" dirty="0"/>
              <a:t>Criticisms: sometimes hard not to take personally</a:t>
            </a:r>
          </a:p>
          <a:p>
            <a:pPr lvl="1">
              <a:buFont typeface="Arial" panose="020B0604020202020204" pitchFamily="34" charset="0"/>
              <a:buChar char="•"/>
            </a:pPr>
            <a:r>
              <a:rPr sz="4400" dirty="0"/>
              <a:t>Acknowledge a criticism and move on</a:t>
            </a:r>
          </a:p>
          <a:p>
            <a:pPr lvl="1">
              <a:buFont typeface="Arial" panose="020B0604020202020204" pitchFamily="34" charset="0"/>
              <a:buChar char="•"/>
            </a:pPr>
            <a:r>
              <a:rPr sz="4400" dirty="0"/>
              <a:t>Acknowledgment doesn’t imply that the author agrees with the content of the criticism </a:t>
            </a:r>
          </a:p>
          <a:p>
            <a:pPr lvl="1">
              <a:buFont typeface="Arial" panose="020B0604020202020204" pitchFamily="34" charset="0"/>
              <a:buChar char="•"/>
            </a:pPr>
            <a:r>
              <a:rPr sz="4400" dirty="0"/>
              <a:t>The review is not about you, the goal is to improve code</a:t>
            </a:r>
          </a:p>
        </p:txBody>
      </p:sp>
    </p:spTree>
    <p:extLst>
      <p:ext uri="{BB962C8B-B14F-4D97-AF65-F5344CB8AC3E}">
        <p14:creationId xmlns:p14="http://schemas.microsoft.com/office/powerpoint/2010/main" val="249192460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rPr dirty="0"/>
              <a:t>Module 14</a:t>
            </a:r>
            <a:r>
              <a:rPr lang="en-US" dirty="0"/>
              <a:t>.3: Continuous Deployment</a:t>
            </a:r>
            <a:endParaRPr dirty="0"/>
          </a:p>
        </p:txBody>
      </p:sp>
      <p:sp>
        <p:nvSpPr>
          <p:cNvPr id="4" name="Text Placeholder 3">
            <a:extLst>
              <a:ext uri="{FF2B5EF4-FFF2-40B4-BE49-F238E27FC236}">
                <a16:creationId xmlns:a16="http://schemas.microsoft.com/office/drawing/2014/main" id="{3C403561-4505-02CE-92AE-1C466DB921D1}"/>
              </a:ext>
            </a:extLst>
          </p:cNvPr>
          <p:cNvSpPr>
            <a:spLocks noGrp="1"/>
          </p:cNvSpPr>
          <p:nvPr>
            <p:ph type="body" sz="half" idx="1"/>
          </p:nvPr>
        </p:nvSpPr>
        <p:spPr/>
        <p:txBody>
          <a:bodyPr/>
          <a:lstStyle/>
          <a:p>
            <a:endParaRPr lang="en-US"/>
          </a:p>
        </p:txBody>
      </p:sp>
    </p:spTree>
    <p:extLst>
      <p:ext uri="{BB962C8B-B14F-4D97-AF65-F5344CB8AC3E}">
        <p14:creationId xmlns:p14="http://schemas.microsoft.com/office/powerpoint/2010/main" val="62320982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pic>
        <p:nvPicPr>
          <p:cNvPr id="4" name="Picture 3">
            <a:extLst>
              <a:ext uri="{FF2B5EF4-FFF2-40B4-BE49-F238E27FC236}">
                <a16:creationId xmlns:a16="http://schemas.microsoft.com/office/drawing/2014/main" id="{24B59817-0EFB-CA3E-25B1-FDB0E4437AA5}"/>
              </a:ext>
            </a:extLst>
          </p:cNvPr>
          <p:cNvPicPr>
            <a:picLocks noChangeAspect="1"/>
          </p:cNvPicPr>
          <p:nvPr/>
        </p:nvPicPr>
        <p:blipFill>
          <a:blip r:embed="rId3"/>
          <a:stretch>
            <a:fillRect/>
          </a:stretch>
        </p:blipFill>
        <p:spPr>
          <a:xfrm>
            <a:off x="4130212" y="5643562"/>
            <a:ext cx="16123576" cy="7894018"/>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t>Staging environments</a:t>
            </a:r>
          </a:p>
        </p:txBody>
      </p:sp>
      <p:sp>
        <p:nvSpPr>
          <p:cNvPr id="270" name="Enabling Continuous Delivery"/>
          <p:cNvSpPr txBox="1">
            <a:spLocks noGrp="1"/>
          </p:cNvSpPr>
          <p:nvPr>
            <p:ph type="body" idx="1"/>
          </p:nvPr>
        </p:nvSpPr>
        <p:spPr>
          <a:prstGeom prst="rect">
            <a:avLst/>
          </a:prstGeom>
        </p:spPr>
        <p:txBody>
          <a:bodyPr/>
          <a:lstStyle/>
          <a:p>
            <a:r>
              <a:rPr dirty="0"/>
              <a:t>Enabling Continuous Delivery</a:t>
            </a:r>
          </a:p>
          <a:p>
            <a:r>
              <a:rPr dirty="0"/>
              <a:t>As software gets more complex with more dependencies, it's impossible to simulate the whole when testing</a:t>
            </a:r>
          </a:p>
          <a:p>
            <a:r>
              <a:rPr dirty="0"/>
              <a:t>Idea: Deploy to a complete production-like environment, but don't have all use it</a:t>
            </a:r>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p>
          <a:p>
            <a:r>
              <a:rPr dirty="0"/>
              <a:t>Lower risk if a problem occurs in staging than in production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t>Test-Stage-Production</a:t>
            </a:r>
          </a:p>
        </p:txBody>
      </p:sp>
      <p:sp>
        <p:nvSpPr>
          <p:cNvPr id="275" name="Continuous Delivery in Action"/>
          <p:cNvSpPr txBox="1">
            <a:spLocks noGrp="1"/>
          </p:cNvSpPr>
          <p:nvPr>
            <p:ph type="body" idx="1"/>
          </p:nvPr>
        </p:nvSpPr>
        <p:spPr>
          <a:prstGeom prst="rect">
            <a:avLst/>
          </a:prstGeom>
        </p:spPr>
        <p:txBody>
          <a:bodyPr/>
          <a:lstStyle/>
          <a:p>
            <a:r>
              <a:t>Continuous Delivery in Action</a:t>
            </a:r>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prstGeom prst="rect">
            <a:avLst/>
          </a:prstGeom>
        </p:spPr>
        <p:txBody>
          <a:bodyPr/>
          <a:lstStyle/>
          <a:p>
            <a:r>
              <a:t>A/B Deployments with Canaries</a:t>
            </a:r>
          </a:p>
        </p:txBody>
      </p:sp>
      <p:sp>
        <p:nvSpPr>
          <p:cNvPr id="315" name="Mitigating risk in continuous delivery"/>
          <p:cNvSpPr txBox="1">
            <a:spLocks noGrp="1"/>
          </p:cNvSpPr>
          <p:nvPr>
            <p:ph type="body" idx="1"/>
          </p:nvPr>
        </p:nvSpPr>
        <p:spPr>
          <a:prstGeom prst="rect">
            <a:avLst/>
          </a:prstGeom>
        </p:spPr>
        <p:txBody>
          <a:bodyPr/>
          <a:lstStyle/>
          <a:p>
            <a:r>
              <a:t>Mitigating risk in continuous delivery</a:t>
            </a:r>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Deploying New Code"/>
          <p:cNvSpPr txBox="1">
            <a:spLocks noGrp="1"/>
          </p:cNvSpPr>
          <p:nvPr>
            <p:ph type="title"/>
          </p:nvPr>
        </p:nvSpPr>
        <p:spPr>
          <a:prstGeom prst="rect">
            <a:avLst/>
          </a:prstGeom>
        </p:spPr>
        <p:txBody>
          <a:bodyPr/>
          <a:lstStyle/>
          <a:p>
            <a:r>
              <a:t>Deployment Philosophy: Instagram </a:t>
            </a:r>
          </a:p>
        </p:txBody>
      </p:sp>
      <p:sp>
        <p:nvSpPr>
          <p:cNvPr id="255" name="The best that we can hope for?"/>
          <p:cNvSpPr txBox="1">
            <a:spLocks noGrp="1"/>
          </p:cNvSpPr>
          <p:nvPr>
            <p:ph type="body" idx="1"/>
          </p:nvPr>
        </p:nvSpPr>
        <p:spPr>
          <a:prstGeom prst="rect">
            <a:avLst/>
          </a:prstGeom>
        </p:spPr>
        <p:txBody>
          <a:bodyPr/>
          <a:lstStyle/>
          <a:p>
            <a:r>
              <a:t>“Faster is safer”</a:t>
            </a:r>
          </a:p>
        </p:txBody>
      </p:sp>
      <p:sp>
        <p:nvSpPr>
          <p:cNvPr id="256" name="“If stuff blows up it affects a very small percentage of people”"/>
          <p:cNvSpPr txBox="1"/>
          <p:nvPr/>
        </p:nvSpPr>
        <p:spPr>
          <a:xfrm>
            <a:off x="8255717" y="4611254"/>
            <a:ext cx="14035407" cy="186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300875" indent="-131851" defTabSz="2438337">
              <a:lnSpc>
                <a:spcPct val="90000"/>
              </a:lnSpc>
              <a:defRPr sz="6000" spc="-120">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257"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3" cy="7581903"/>
          </a:xfrm>
          <a:prstGeom prst="rect">
            <a:avLst/>
          </a:prstGeom>
          <a:ln w="12700">
            <a:miter lim="400000"/>
          </a:ln>
        </p:spPr>
      </p:pic>
      <p:sp>
        <p:nvSpPr>
          <p:cNvPr id="258"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r>
              <a:t>Instagram cofounder and CTO Mike Krieger</a:t>
            </a:r>
          </a:p>
        </p:txBody>
      </p:sp>
      <p:sp>
        <p:nvSpPr>
          <p:cNvPr id="259" name="https://www.fastcompany.com/3047642/do-the-simple-thing-first-the-engineering-behind-instagram"/>
          <p:cNvSpPr txBox="1"/>
          <p:nvPr/>
        </p:nvSpPr>
        <p:spPr>
          <a:xfrm>
            <a:off x="5857783" y="12622665"/>
            <a:ext cx="1378244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https://www.fastcompany.com/3047642/do-the-simple-thing-first-the-engineering-behind-instagram</a:t>
            </a:r>
          </a:p>
        </p:txBody>
      </p:sp>
      <p:pic>
        <p:nvPicPr>
          <p:cNvPr id="260" name="Image" descr="Image"/>
          <p:cNvPicPr>
            <a:picLocks noChangeAspect="1"/>
          </p:cNvPicPr>
          <p:nvPr/>
        </p:nvPicPr>
        <p:blipFill>
          <a:blip r:embed="rId5"/>
          <a:stretch>
            <a:fillRect/>
          </a:stretch>
        </p:blipFill>
        <p:spPr>
          <a:xfrm>
            <a:off x="8273784" y="7097104"/>
            <a:ext cx="2807054" cy="255881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perations Responsibility"/>
          <p:cNvSpPr txBox="1">
            <a:spLocks noGrp="1"/>
          </p:cNvSpPr>
          <p:nvPr>
            <p:ph type="title"/>
          </p:nvPr>
        </p:nvSpPr>
        <p:spPr>
          <a:prstGeom prst="rect">
            <a:avLst/>
          </a:prstGeom>
        </p:spPr>
        <p:txBody>
          <a:bodyPr/>
          <a:lstStyle/>
          <a:p>
            <a:r>
              <a:t>Operations Responsibility </a:t>
            </a:r>
          </a:p>
        </p:txBody>
      </p:sp>
      <p:sp>
        <p:nvSpPr>
          <p:cNvPr id="322" name="DevOps in a slide"/>
          <p:cNvSpPr txBox="1">
            <a:spLocks noGrp="1"/>
          </p:cNvSpPr>
          <p:nvPr>
            <p:ph type="body" idx="1"/>
          </p:nvPr>
        </p:nvSpPr>
        <p:spPr>
          <a:prstGeom prst="rect">
            <a:avLst/>
          </a:prstGeom>
        </p:spPr>
        <p:txBody>
          <a:bodyPr/>
          <a:lstStyle/>
          <a:p>
            <a:r>
              <a:t>DevOps in a slide</a:t>
            </a:r>
          </a:p>
          <a:p>
            <a:r>
              <a:t>Once we deploy, someone has to monitor, make sure it’s running OK, no bugs, etc</a:t>
            </a:r>
          </a:p>
          <a:p>
            <a:r>
              <a:t>Assume 3 environments: Test, Staging, Production</a:t>
            </a:r>
          </a:p>
          <a:p>
            <a:r>
              <a:t>Whose job is it?</a:t>
            </a:r>
          </a:p>
        </p:txBody>
      </p:sp>
      <p:graphicFrame>
        <p:nvGraphicFramePr>
          <p:cNvPr id="323"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algn="ctr" defTabSz="914400">
                        <a:defRPr sz="1800"/>
                      </a:pPr>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1"/>
                  </a:ext>
                </a:extLst>
              </a:tr>
              <a:tr h="1006961">
                <a:tc>
                  <a:txBody>
                    <a:bodyPr/>
                    <a:lstStyle/>
                    <a:p>
                      <a:pPr algn="ctr" defTabSz="914400">
                        <a:defRPr sz="1800"/>
                      </a:pPr>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dirty="0"/>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algn="ctr" defTabSz="914400">
                        <a:defRPr sz="1800"/>
                      </a:pPr>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dirty="0"/>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3"/>
                  </a:ext>
                </a:extLst>
              </a:tr>
            </a:tbl>
          </a:graphicData>
        </a:graphic>
      </p:graphicFrame>
      <p:grpSp>
        <p:nvGrpSpPr>
          <p:cNvPr id="333" name="Group"/>
          <p:cNvGrpSpPr/>
          <p:nvPr/>
        </p:nvGrpSpPr>
        <p:grpSpPr>
          <a:xfrm>
            <a:off x="13653502" y="10340194"/>
            <a:ext cx="5505913" cy="1270007"/>
            <a:chOff x="-1" y="-1"/>
            <a:chExt cx="5505912" cy="1270006"/>
          </a:xfrm>
        </p:grpSpPr>
        <p:grpSp>
          <p:nvGrpSpPr>
            <p:cNvPr id="326" name="Test"/>
            <p:cNvGrpSpPr/>
            <p:nvPr/>
          </p:nvGrpSpPr>
          <p:grpSpPr>
            <a:xfrm>
              <a:off x="-2" y="-2"/>
              <a:ext cx="1270004" cy="1270008"/>
              <a:chOff x="0" y="0"/>
              <a:chExt cx="1270003" cy="1270006"/>
            </a:xfrm>
          </p:grpSpPr>
          <p:sp>
            <p:nvSpPr>
              <p:cNvPr id="324" name="Line"/>
              <p:cNvSpPr/>
              <p:nvPr/>
            </p:nvSpPr>
            <p:spPr>
              <a:xfrm>
                <a:off x="-1" y="-1"/>
                <a:ext cx="1270004" cy="1270008"/>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5" name="Test"/>
              <p:cNvSpPr txBox="1"/>
              <p:nvPr/>
            </p:nvSpPr>
            <p:spPr>
              <a:xfrm>
                <a:off x="218314" y="334964"/>
                <a:ext cx="833372"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nvGrpSpPr>
            <p:cNvPr id="329" name="Production"/>
            <p:cNvGrpSpPr/>
            <p:nvPr/>
          </p:nvGrpSpPr>
          <p:grpSpPr>
            <a:xfrm>
              <a:off x="3515061" y="-1"/>
              <a:ext cx="1990850" cy="1270006"/>
              <a:chOff x="0" y="0"/>
              <a:chExt cx="1990849" cy="1270005"/>
            </a:xfrm>
          </p:grpSpPr>
          <p:sp>
            <p:nvSpPr>
              <p:cNvPr id="327" name="Line"/>
              <p:cNvSpPr/>
              <p:nvPr/>
            </p:nvSpPr>
            <p:spPr>
              <a:xfrm>
                <a:off x="360424"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8" name="Production"/>
              <p:cNvSpPr txBox="1"/>
              <p:nvPr/>
            </p:nvSpPr>
            <p:spPr>
              <a:xfrm>
                <a:off x="-1" y="334964"/>
                <a:ext cx="1990850"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2" name="Staging"/>
            <p:cNvGrpSpPr/>
            <p:nvPr/>
          </p:nvGrpSpPr>
          <p:grpSpPr>
            <a:xfrm>
              <a:off x="1540272" y="-1"/>
              <a:ext cx="1468118" cy="1270006"/>
              <a:chOff x="0" y="0"/>
              <a:chExt cx="1468116" cy="1270005"/>
            </a:xfrm>
          </p:grpSpPr>
          <p:sp>
            <p:nvSpPr>
              <p:cNvPr id="330" name="Line"/>
              <p:cNvSpPr/>
              <p:nvPr/>
            </p:nvSpPr>
            <p:spPr>
              <a:xfrm>
                <a:off x="99058"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1" name="Staging"/>
              <p:cNvSpPr txBox="1"/>
              <p:nvPr/>
            </p:nvSpPr>
            <p:spPr>
              <a:xfrm>
                <a:off x="0" y="334964"/>
                <a:ext cx="1468117"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grpSp>
        <p:nvGrpSpPr>
          <p:cNvPr id="340" name="Group"/>
          <p:cNvGrpSpPr/>
          <p:nvPr/>
        </p:nvGrpSpPr>
        <p:grpSpPr>
          <a:xfrm>
            <a:off x="15163983" y="11223624"/>
            <a:ext cx="3965640" cy="1270005"/>
            <a:chOff x="-1" y="0"/>
            <a:chExt cx="3965638" cy="1270004"/>
          </a:xfrm>
        </p:grpSpPr>
        <p:grpSp>
          <p:nvGrpSpPr>
            <p:cNvPr id="336" name="Production"/>
            <p:cNvGrpSpPr/>
            <p:nvPr/>
          </p:nvGrpSpPr>
          <p:grpSpPr>
            <a:xfrm>
              <a:off x="1974788" y="-1"/>
              <a:ext cx="1990850" cy="1270006"/>
              <a:chOff x="0" y="0"/>
              <a:chExt cx="1990849" cy="1270004"/>
            </a:xfrm>
          </p:grpSpPr>
          <p:sp>
            <p:nvSpPr>
              <p:cNvPr id="334" name="Line"/>
              <p:cNvSpPr/>
              <p:nvPr/>
            </p:nvSpPr>
            <p:spPr>
              <a:xfrm>
                <a:off x="360424" y="-1"/>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5" name="Production"/>
              <p:cNvSpPr txBox="1"/>
              <p:nvPr/>
            </p:nvSpPr>
            <p:spPr>
              <a:xfrm>
                <a:off x="-1" y="334963"/>
                <a:ext cx="1990850"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9" name="Staging"/>
            <p:cNvGrpSpPr/>
            <p:nvPr/>
          </p:nvGrpSpPr>
          <p:grpSpPr>
            <a:xfrm>
              <a:off x="-2" y="0"/>
              <a:ext cx="1468118" cy="1270005"/>
              <a:chOff x="0" y="0"/>
              <a:chExt cx="1468116" cy="1270003"/>
            </a:xfrm>
          </p:grpSpPr>
          <p:sp>
            <p:nvSpPr>
              <p:cNvPr id="337" name="Line"/>
              <p:cNvSpPr/>
              <p:nvPr/>
            </p:nvSpPr>
            <p:spPr>
              <a:xfrm>
                <a:off x="99058"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8" name="Staging"/>
              <p:cNvSpPr txBox="1"/>
              <p:nvPr/>
            </p:nvSpPr>
            <p:spPr>
              <a:xfrm>
                <a:off x="0" y="334963"/>
                <a:ext cx="1468117"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sp>
        <p:nvSpPr>
          <p:cNvPr id="341" name="Test"/>
          <p:cNvSpPr txBox="1"/>
          <p:nvPr/>
        </p:nvSpPr>
        <p:spPr>
          <a:xfrm>
            <a:off x="7435484" y="11558585"/>
            <a:ext cx="833372" cy="600073"/>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Test</a:t>
            </a:r>
          </a:p>
        </p:txBody>
      </p:sp>
      <p:grpSp>
        <p:nvGrpSpPr>
          <p:cNvPr id="348" name="Group"/>
          <p:cNvGrpSpPr/>
          <p:nvPr/>
        </p:nvGrpSpPr>
        <p:grpSpPr>
          <a:xfrm>
            <a:off x="7137184" y="12295185"/>
            <a:ext cx="2794080" cy="1270006"/>
            <a:chOff x="-1" y="0"/>
            <a:chExt cx="2794078" cy="1270004"/>
          </a:xfrm>
        </p:grpSpPr>
        <p:grpSp>
          <p:nvGrpSpPr>
            <p:cNvPr id="344" name="Staging"/>
            <p:cNvGrpSpPr/>
            <p:nvPr/>
          </p:nvGrpSpPr>
          <p:grpSpPr>
            <a:xfrm>
              <a:off x="1325960" y="-1"/>
              <a:ext cx="1468118" cy="1270005"/>
              <a:chOff x="0" y="0"/>
              <a:chExt cx="1468116" cy="1270004"/>
            </a:xfrm>
          </p:grpSpPr>
          <p:sp>
            <p:nvSpPr>
              <p:cNvPr id="342" name="Line"/>
              <p:cNvSpPr/>
              <p:nvPr/>
            </p:nvSpPr>
            <p:spPr>
              <a:xfrm>
                <a:off x="99058" y="0"/>
                <a:ext cx="1270006"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3" name="Staging"/>
              <p:cNvSpPr txBox="1"/>
              <p:nvPr/>
            </p:nvSpPr>
            <p:spPr>
              <a:xfrm>
                <a:off x="-1" y="334963"/>
                <a:ext cx="1468118"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nvGrpSpPr>
            <p:cNvPr id="347" name="Test"/>
            <p:cNvGrpSpPr/>
            <p:nvPr/>
          </p:nvGrpSpPr>
          <p:grpSpPr>
            <a:xfrm>
              <a:off x="-2" y="-1"/>
              <a:ext cx="1270006" cy="1270005"/>
              <a:chOff x="0" y="0"/>
              <a:chExt cx="1270004" cy="1270004"/>
            </a:xfrm>
          </p:grpSpPr>
          <p:sp>
            <p:nvSpPr>
              <p:cNvPr id="345" name="Line"/>
              <p:cNvSpPr/>
              <p:nvPr/>
            </p:nvSpPr>
            <p:spPr>
              <a:xfrm>
                <a:off x="0"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6" name="Test"/>
              <p:cNvSpPr txBox="1"/>
              <p:nvPr/>
            </p:nvSpPr>
            <p:spPr>
              <a:xfrm>
                <a:off x="218314" y="334963"/>
                <a:ext cx="833372"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sp>
        <p:nvSpPr>
          <p:cNvPr id="349" name="Production"/>
          <p:cNvSpPr txBox="1"/>
          <p:nvPr/>
        </p:nvSpPr>
        <p:spPr>
          <a:xfrm>
            <a:off x="16518668" y="12630149"/>
            <a:ext cx="1990850" cy="600073"/>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
        <p:nvSpPr>
          <p:cNvPr id="350" name="Production"/>
          <p:cNvSpPr txBox="1"/>
          <p:nvPr/>
        </p:nvSpPr>
        <p:spPr>
          <a:xfrm>
            <a:off x="10375040" y="12630149"/>
            <a:ext cx="1990850" cy="600073"/>
          </a:xfrm>
          <a:prstGeom prst="rect">
            <a:avLst/>
          </a:prstGeom>
          <a:solidFill>
            <a:srgbClr val="96CBB9">
              <a:alpha val="41018"/>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33" grpId="0" animBg="1" advAuto="0"/>
      <p:bldP spid="340" grpId="0" animBg="1" advAuto="0"/>
      <p:bldP spid="341" grpId="0" animBg="1" advAuto="0"/>
      <p:bldP spid="348" grpId="0" animBg="1" advAuto="0"/>
      <p:bldP spid="349" grpId="0" animBg="1" advAuto="0"/>
      <p:bldP spid="350"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lease Pipelines"/>
          <p:cNvSpPr txBox="1">
            <a:spLocks noGrp="1"/>
          </p:cNvSpPr>
          <p:nvPr>
            <p:ph type="title"/>
          </p:nvPr>
        </p:nvSpPr>
        <p:spPr>
          <a:prstGeom prst="rect">
            <a:avLst/>
          </a:prstGeom>
        </p:spPr>
        <p:txBody>
          <a:bodyPr/>
          <a:lstStyle/>
          <a:p>
            <a:r>
              <a:t>Release Pipelines</a:t>
            </a:r>
          </a:p>
        </p:txBody>
      </p:sp>
      <p:sp>
        <p:nvSpPr>
          <p:cNvPr id="355" name="How quickly is my change deployed?"/>
          <p:cNvSpPr txBox="1">
            <a:spLocks noGrp="1"/>
          </p:cNvSpPr>
          <p:nvPr>
            <p:ph type="body" idx="1"/>
          </p:nvPr>
        </p:nvSpPr>
        <p:spPr>
          <a:xfrm>
            <a:off x="429699" y="1753618"/>
            <a:ext cx="24130443" cy="10208764"/>
          </a:xfrm>
          <a:prstGeom prst="rect">
            <a:avLst/>
          </a:prstGeom>
        </p:spPr>
        <p:txBody>
          <a:bodyPr/>
          <a:lstStyle/>
          <a:p>
            <a:r>
              <a:rPr dirty="0"/>
              <a:t>How quickly is my change deployed?</a:t>
            </a:r>
          </a:p>
          <a:p>
            <a:pPr lvl="1">
              <a:buFont typeface="Arial" panose="020B0604020202020204" pitchFamily="34" charset="0"/>
              <a:buChar char="•"/>
            </a:pPr>
            <a:r>
              <a:rPr sz="4400" dirty="0"/>
              <a:t>Even if you are deploying every day, you still have some latency</a:t>
            </a:r>
          </a:p>
          <a:p>
            <a:pPr lvl="1">
              <a:buFont typeface="Arial" panose="020B0604020202020204" pitchFamily="34" charset="0"/>
              <a:buChar char="•"/>
            </a:pPr>
            <a:r>
              <a:rPr sz="4400" dirty="0"/>
              <a:t>A new feature I develop today won't be released today</a:t>
            </a:r>
          </a:p>
          <a:p>
            <a:pPr lvl="1">
              <a:buFont typeface="Arial" panose="020B0604020202020204" pitchFamily="34" charset="0"/>
              <a:buChar char="•"/>
            </a:pPr>
            <a:r>
              <a:rPr sz="4400" dirty="0"/>
              <a:t>But, a new feature I develop today can begin the release pipeline today (minimizes risk)</a:t>
            </a:r>
          </a:p>
          <a:p>
            <a:pPr lvl="1">
              <a:buFont typeface="Arial" panose="020B0604020202020204" pitchFamily="34" charset="0"/>
              <a:buChar char="•"/>
            </a:pPr>
            <a:r>
              <a:rPr sz="4400" dirty="0"/>
              <a:t>Release Engineer: gatekeeper who decides when code ready to go out, oversees deployment process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endParaRPr dirty="0"/>
          </a:p>
          <a:p>
            <a:r>
              <a:rPr dirty="0"/>
              <a:t>Module 14</a:t>
            </a:r>
            <a:r>
              <a:rPr lang="en-US" dirty="0"/>
              <a:t>.1: Continuous Integration</a:t>
            </a:r>
            <a:endParaRPr dirty="0"/>
          </a:p>
        </p:txBody>
      </p:sp>
    </p:spTree>
    <p:extLst>
      <p:ext uri="{BB962C8B-B14F-4D97-AF65-F5344CB8AC3E}">
        <p14:creationId xmlns:p14="http://schemas.microsoft.com/office/powerpoint/2010/main" val="172506035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Monitoring"/>
          <p:cNvSpPr txBox="1">
            <a:spLocks noGrp="1"/>
          </p:cNvSpPr>
          <p:nvPr>
            <p:ph type="title"/>
          </p:nvPr>
        </p:nvSpPr>
        <p:spPr>
          <a:xfrm>
            <a:off x="339300" y="-953519"/>
            <a:ext cx="23730800" cy="2651128"/>
          </a:xfrm>
          <a:prstGeom prst="rect">
            <a:avLst/>
          </a:prstGeom>
        </p:spPr>
        <p:txBody>
          <a:bodyPr/>
          <a:lstStyle/>
          <a:p>
            <a:r>
              <a:rPr lang="en-US" dirty="0"/>
              <a:t>Monitoring helps gather insights</a:t>
            </a:r>
            <a:endParaRPr dirty="0"/>
          </a:p>
        </p:txBody>
      </p:sp>
      <p:sp>
        <p:nvSpPr>
          <p:cNvPr id="411" name="The last step in continuous deployment: track metrics"/>
          <p:cNvSpPr txBox="1">
            <a:spLocks noGrp="1"/>
          </p:cNvSpPr>
          <p:nvPr>
            <p:ph type="body" idx="1"/>
          </p:nvPr>
        </p:nvSpPr>
        <p:spPr>
          <a:xfrm>
            <a:off x="394301" y="1753618"/>
            <a:ext cx="23620798" cy="10208764"/>
          </a:xfrm>
          <a:prstGeom prst="rect">
            <a:avLst/>
          </a:prstGeom>
        </p:spPr>
        <p:txBody>
          <a:bodyPr/>
          <a:lstStyle/>
          <a:p>
            <a:r>
              <a:rPr dirty="0"/>
              <a:t>The last step in continuous deployment: track metrics</a:t>
            </a:r>
          </a:p>
          <a:p>
            <a:r>
              <a:rPr dirty="0"/>
              <a:t>Hardware</a:t>
            </a:r>
          </a:p>
          <a:p>
            <a:pPr lvl="1">
              <a:buFont typeface="Arial" panose="020B0604020202020204" pitchFamily="34" charset="0"/>
              <a:buChar char="•"/>
            </a:pPr>
            <a:r>
              <a:rPr dirty="0"/>
              <a:t>Voltages, temperatures, fan speeds, component health</a:t>
            </a:r>
          </a:p>
          <a:p>
            <a:r>
              <a:rPr dirty="0"/>
              <a:t>OS</a:t>
            </a:r>
          </a:p>
          <a:p>
            <a:pPr lvl="1">
              <a:buFont typeface="Arial" panose="020B0604020202020204" pitchFamily="34" charset="0"/>
              <a:buChar char="•"/>
            </a:pPr>
            <a:r>
              <a:rPr dirty="0"/>
              <a:t>Memory usage, swap usage, disk space, CPU load</a:t>
            </a:r>
          </a:p>
          <a:p>
            <a:r>
              <a:rPr dirty="0"/>
              <a:t>Middleware</a:t>
            </a:r>
          </a:p>
          <a:p>
            <a:pPr lvl="1">
              <a:buFont typeface="Arial" panose="020B0604020202020204" pitchFamily="34" charset="0"/>
              <a:buChar char="•"/>
            </a:pPr>
            <a:r>
              <a:rPr dirty="0"/>
              <a:t>Memory, thread/</a:t>
            </a:r>
            <a:r>
              <a:rPr dirty="0" err="1"/>
              <a:t>db</a:t>
            </a:r>
            <a:r>
              <a:rPr dirty="0"/>
              <a:t> connection pools, connections, response time</a:t>
            </a:r>
          </a:p>
          <a:p>
            <a:r>
              <a:rPr dirty="0"/>
              <a:t>Applications</a:t>
            </a:r>
          </a:p>
          <a:p>
            <a:pPr lvl="1">
              <a:buFont typeface="Arial" panose="020B0604020202020204" pitchFamily="34" charset="0"/>
              <a:buChar char="•"/>
            </a:pPr>
            <a:r>
              <a:rPr dirty="0"/>
              <a:t>Business transactions, conversion rate, status of 3rd party components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prstGeom prst="rect">
            <a:avLst/>
          </a:prstGeom>
        </p:spPr>
        <p:txBody>
          <a:bodyPr/>
          <a:lstStyle/>
          <a:p>
            <a:r>
              <a:t>Monitoring services aggregate system status</a:t>
            </a:r>
          </a:p>
        </p:txBody>
      </p:sp>
      <p:pic>
        <p:nvPicPr>
          <p:cNvPr id="416" name="Picture 5" descr="Picture 5"/>
          <p:cNvPicPr>
            <a:picLocks noChangeAspect="1"/>
          </p:cNvPicPr>
          <p:nvPr/>
        </p:nvPicPr>
        <p:blipFill>
          <a:blip r:embed="rId3"/>
          <a:stretch>
            <a:fillRect/>
          </a:stretch>
        </p:blipFill>
        <p:spPr>
          <a:xfrm>
            <a:off x="782838" y="1792149"/>
            <a:ext cx="21399892" cy="1212878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0" name="Title 1"/>
          <p:cNvSpPr txBox="1">
            <a:spLocks noGrp="1"/>
          </p:cNvSpPr>
          <p:nvPr>
            <p:ph type="title"/>
          </p:nvPr>
        </p:nvSpPr>
        <p:spPr>
          <a:prstGeom prst="rect">
            <a:avLst/>
          </a:prstGeom>
        </p:spPr>
        <p:txBody>
          <a:bodyPr/>
          <a:lstStyle/>
          <a:p>
            <a:r>
              <a:rPr dirty="0"/>
              <a:t>Monitoring dashboards help gather insights</a:t>
            </a:r>
          </a:p>
        </p:txBody>
      </p:sp>
      <p:pic>
        <p:nvPicPr>
          <p:cNvPr id="421" name="Image" descr="Image"/>
          <p:cNvPicPr>
            <a:picLocks noChangeAspect="1"/>
          </p:cNvPicPr>
          <p:nvPr/>
        </p:nvPicPr>
        <p:blipFill>
          <a:blip r:embed="rId3"/>
          <a:stretch>
            <a:fillRect/>
          </a:stretch>
        </p:blipFill>
        <p:spPr>
          <a:xfrm>
            <a:off x="72718" y="2655116"/>
            <a:ext cx="12607473" cy="10169774"/>
          </a:xfrm>
          <a:prstGeom prst="rect">
            <a:avLst/>
          </a:prstGeom>
          <a:ln w="12700">
            <a:miter lim="400000"/>
          </a:ln>
        </p:spPr>
      </p:pic>
      <p:pic>
        <p:nvPicPr>
          <p:cNvPr id="422" name="Image" descr="Image"/>
          <p:cNvPicPr>
            <a:picLocks noChangeAspect="1"/>
          </p:cNvPicPr>
          <p:nvPr/>
        </p:nvPicPr>
        <p:blipFill>
          <a:blip r:embed="rId4"/>
          <a:stretch>
            <a:fillRect/>
          </a:stretch>
        </p:blipFill>
        <p:spPr>
          <a:xfrm>
            <a:off x="11656697" y="1763984"/>
            <a:ext cx="12607472" cy="11952038"/>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itle 1"/>
          <p:cNvSpPr txBox="1">
            <a:spLocks noGrp="1"/>
          </p:cNvSpPr>
          <p:nvPr>
            <p:ph type="title"/>
          </p:nvPr>
        </p:nvSpPr>
        <p:spPr>
          <a:prstGeom prst="rect">
            <a:avLst/>
          </a:prstGeom>
        </p:spPr>
        <p:txBody>
          <a:bodyPr/>
          <a:lstStyle/>
          <a:p>
            <a:r>
              <a:t>Monitoring services take automated actions</a:t>
            </a:r>
          </a:p>
        </p:txBody>
      </p:sp>
      <p:pic>
        <p:nvPicPr>
          <p:cNvPr id="427" name="Picture 5" descr="Picture 5"/>
          <p:cNvPicPr>
            <a:picLocks noChangeAspect="1"/>
          </p:cNvPicPr>
          <p:nvPr/>
        </p:nvPicPr>
        <p:blipFill>
          <a:blip r:embed="rId3"/>
          <a:stretch>
            <a:fillRect/>
          </a:stretch>
        </p:blipFill>
        <p:spPr>
          <a:xfrm>
            <a:off x="-98721" y="1899994"/>
            <a:ext cx="25363392" cy="12140585"/>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Monitoring"/>
          <p:cNvSpPr txBox="1">
            <a:spLocks noGrp="1"/>
          </p:cNvSpPr>
          <p:nvPr>
            <p:ph type="title"/>
          </p:nvPr>
        </p:nvSpPr>
        <p:spPr>
          <a:prstGeom prst="rect">
            <a:avLst/>
          </a:prstGeom>
        </p:spPr>
        <p:txBody>
          <a:bodyPr/>
          <a:lstStyle/>
          <a:p>
            <a:r>
              <a:t>Monitoring services take automated actions</a:t>
            </a:r>
          </a:p>
        </p:txBody>
      </p:sp>
      <p:pic>
        <p:nvPicPr>
          <p:cNvPr id="432" name="Image" descr="Image"/>
          <p:cNvPicPr>
            <a:picLocks noChangeAspect="1"/>
          </p:cNvPicPr>
          <p:nvPr/>
        </p:nvPicPr>
        <p:blipFill>
          <a:blip r:embed="rId3"/>
          <a:stretch>
            <a:fillRect/>
          </a:stretch>
        </p:blipFill>
        <p:spPr>
          <a:xfrm>
            <a:off x="903413" y="2348098"/>
            <a:ext cx="21950878" cy="11693563"/>
          </a:xfrm>
          <a:prstGeom prst="rect">
            <a:avLst/>
          </a:prstGeom>
          <a:ln w="12700">
            <a:miter lim="400000"/>
          </a:ln>
        </p:spPr>
      </p:pic>
      <p:sp>
        <p:nvSpPr>
          <p:cNvPr id="433" name="Automatically detecting irregular behavior at Netflix"/>
          <p:cNvSpPr txBox="1">
            <a:spLocks noGrp="1"/>
          </p:cNvSpPr>
          <p:nvPr>
            <p:ph type="body" idx="1"/>
          </p:nvPr>
        </p:nvSpPr>
        <p:spPr>
          <a:prstGeom prst="rect">
            <a:avLst/>
          </a:prstGeom>
        </p:spPr>
        <p:txBody>
          <a:bodyPr/>
          <a:lstStyle/>
          <a:p>
            <a:r>
              <a:t>Automatically detecting irregular behavior at Netflix</a:t>
            </a:r>
          </a:p>
        </p:txBody>
      </p:sp>
      <p:sp>
        <p:nvSpPr>
          <p:cNvPr id="434" name="https://www.youtube.com/watch?v=qyzymLlj9ag"/>
          <p:cNvSpPr txBox="1"/>
          <p:nvPr/>
        </p:nvSpPr>
        <p:spPr>
          <a:xfrm>
            <a:off x="12760440" y="12868230"/>
            <a:ext cx="9890541" cy="728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a:hlinkClick r:id="rId4"/>
              </a:defRPr>
            </a:lvl1pPr>
          </a:lstStyle>
          <a:p>
            <a:r>
              <a:rPr>
                <a:hlinkClick r:id="rId4"/>
              </a:rPr>
              <a:t>https://www.youtube.com/watch?v=qyzymLlj9ag</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39" name="A/B Testing"/>
          <p:cNvSpPr txBox="1">
            <a:spLocks noGrp="1"/>
          </p:cNvSpPr>
          <p:nvPr>
            <p:ph type="body" idx="1"/>
          </p:nvPr>
        </p:nvSpPr>
        <p:spPr>
          <a:prstGeom prst="rect">
            <a:avLst/>
          </a:prstGeom>
        </p:spPr>
        <p:txBody>
          <a:bodyPr/>
          <a:lstStyle/>
          <a:p>
            <a:r>
              <a:rPr dirty="0"/>
              <a:t>A/B Testing</a:t>
            </a:r>
          </a:p>
          <a:p>
            <a:pPr lvl="1">
              <a:buFont typeface="Arial" panose="020B0604020202020204" pitchFamily="34" charset="0"/>
              <a:buChar char="•"/>
            </a:pPr>
            <a:r>
              <a:rPr sz="4400" dirty="0"/>
              <a:t>Ways to test new features for usability, popularity, performance without a focus group</a:t>
            </a:r>
          </a:p>
          <a:p>
            <a:pPr lvl="1">
              <a:buFont typeface="Arial" panose="020B0604020202020204" pitchFamily="34" charset="0"/>
              <a:buChar char="•"/>
            </a:pPr>
            <a:r>
              <a:rPr sz="4400" dirty="0"/>
              <a:t>Show 50% of your site visitors version A, 50% version B, collect metrics on each, decide which is better</a:t>
            </a:r>
          </a:p>
        </p:txBody>
      </p:sp>
      <p:pic>
        <p:nvPicPr>
          <p:cNvPr id="440" name="Image" descr="Image"/>
          <p:cNvPicPr>
            <a:picLocks noChangeAspect="1"/>
          </p:cNvPicPr>
          <p:nvPr/>
        </p:nvPicPr>
        <p:blipFill>
          <a:blip r:embed="rId3"/>
          <a:stretch>
            <a:fillRect/>
          </a:stretch>
        </p:blipFill>
        <p:spPr>
          <a:xfrm>
            <a:off x="4088915" y="6717212"/>
            <a:ext cx="14302271" cy="692655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45"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46" name="https://github.com/facebook/planout"/>
          <p:cNvSpPr txBox="1"/>
          <p:nvPr/>
        </p:nvSpPr>
        <p:spPr>
          <a:xfrm>
            <a:off x="3417723" y="13184281"/>
            <a:ext cx="4689780"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47"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48" name="Image" descr="Image"/>
          <p:cNvPicPr>
            <a:picLocks noChangeAspect="1"/>
          </p:cNvPicPr>
          <p:nvPr/>
        </p:nvPicPr>
        <p:blipFill>
          <a:blip r:embed="rId5"/>
          <a:stretch>
            <a:fillRect/>
          </a:stretch>
        </p:blipFill>
        <p:spPr>
          <a:xfrm>
            <a:off x="4815399" y="5456189"/>
            <a:ext cx="13337430" cy="7474659"/>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9"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70" name="https://github.com/facebook/planout"/>
          <p:cNvSpPr txBox="1"/>
          <p:nvPr/>
        </p:nvSpPr>
        <p:spPr>
          <a:xfrm>
            <a:off x="3417723" y="13184281"/>
            <a:ext cx="4689780"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71"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72" name="Image" descr="Image"/>
          <p:cNvPicPr>
            <a:picLocks noChangeAspect="1"/>
          </p:cNvPicPr>
          <p:nvPr/>
        </p:nvPicPr>
        <p:blipFill>
          <a:blip r:embed="rId5"/>
          <a:stretch>
            <a:fillRect/>
          </a:stretch>
        </p:blipFill>
        <p:spPr>
          <a:xfrm>
            <a:off x="3229588" y="3643213"/>
            <a:ext cx="16483533" cy="929153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t>Agile values fast quality feedback loops</a:t>
            </a:r>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lstStyle/>
          <a:p>
            <a:r>
              <a:rPr dirty="0"/>
              <a:t>McNamara Fallacy</a:t>
            </a:r>
          </a:p>
          <a:p>
            <a:pPr lvl="1">
              <a:buFont typeface="Arial" panose="020B0604020202020204" pitchFamily="34" charset="0"/>
              <a:buChar char="•"/>
            </a:pPr>
            <a:r>
              <a:rPr sz="4400" dirty="0"/>
              <a:t>Measure whatever can be easily measured</a:t>
            </a:r>
          </a:p>
          <a:p>
            <a:pPr lvl="1">
              <a:buFont typeface="Arial" panose="020B0604020202020204" pitchFamily="34" charset="0"/>
              <a:buChar char="•"/>
            </a:pPr>
            <a:r>
              <a:rPr sz="4400" dirty="0"/>
              <a:t>Disregard that which cannot be measured easily</a:t>
            </a:r>
          </a:p>
          <a:p>
            <a:pPr lvl="1">
              <a:buFont typeface="Arial" panose="020B0604020202020204" pitchFamily="34" charset="0"/>
              <a:buChar char="•"/>
            </a:pPr>
            <a:r>
              <a:rPr sz="4400" dirty="0"/>
              <a:t>Presume that which cannot be measured easily is not important</a:t>
            </a:r>
          </a:p>
          <a:p>
            <a:pPr lvl="1">
              <a:buFont typeface="Arial" panose="020B0604020202020204" pitchFamily="34" charset="0"/>
              <a:buChar char="•"/>
            </a:pPr>
            <a:r>
              <a:rPr sz="4400" dirty="0"/>
              <a:t>Presume that which cannot be measured easily does not exist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t>Case study of a failed deployment</a:t>
            </a:r>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697609"/>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483"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t>Review</a:t>
            </a:r>
          </a:p>
        </p:txBody>
      </p:sp>
      <p:sp>
        <p:nvSpPr>
          <p:cNvPr id="488" name="By the end of this lesson, you should be able to…"/>
          <p:cNvSpPr txBox="1">
            <a:spLocks noGrp="1"/>
          </p:cNvSpPr>
          <p:nvPr>
            <p:ph type="body" idx="1"/>
          </p:nvPr>
        </p:nvSpPr>
        <p:spPr>
          <a:prstGeom prst="rect">
            <a:avLst/>
          </a:prstGeom>
        </p:spPr>
        <p:txBody>
          <a:bodyPr/>
          <a:lstStyle/>
          <a:p>
            <a:r>
              <a:rPr dirty="0"/>
              <a:t>By now, you should be able to…</a:t>
            </a:r>
          </a:p>
          <a:p>
            <a:pPr lvl="1">
              <a:buFont typeface="Arial" panose="020B0604020202020204" pitchFamily="34" charset="0"/>
              <a:buChar char="•"/>
            </a:pPr>
            <a:r>
              <a:rPr sz="4400" dirty="0"/>
              <a:t>Describe how continuous integration helps to catch errors sooner in the software lifecycle</a:t>
            </a:r>
          </a:p>
          <a:p>
            <a:pPr lvl="1">
              <a:buFont typeface="Arial" panose="020B0604020202020204" pitchFamily="34" charset="0"/>
              <a:buChar char="•"/>
            </a:pPr>
            <a:r>
              <a:rPr sz="4400" dirty="0"/>
              <a:t>Describe the benefits of a culture of code review</a:t>
            </a:r>
          </a:p>
          <a:p>
            <a:pPr lvl="1">
              <a:buFont typeface="Arial" panose="020B0604020202020204" pitchFamily="34" charset="0"/>
              <a:buChar char="•"/>
            </a:pPr>
            <a:r>
              <a:rPr sz="4400" dirty="0"/>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52" name="Cost to Fix a Defect Over Time"/>
          <p:cNvSpPr txBox="1">
            <a:spLocks noGrp="1"/>
          </p:cNvSpPr>
          <p:nvPr>
            <p:ph type="title"/>
          </p:nvPr>
        </p:nvSpPr>
        <p:spPr>
          <a:prstGeom prst="rect">
            <a:avLst/>
          </a:prstGeom>
        </p:spPr>
        <p:txBody>
          <a:bodyPr/>
          <a:lstStyle/>
          <a:p>
            <a:r>
              <a:rPr dirty="0"/>
              <a:t>Continuous Integration</a:t>
            </a:r>
            <a:r>
              <a:rPr lang="en-US" dirty="0"/>
              <a:t> automates testing</a:t>
            </a:r>
            <a:endParaRPr dirty="0"/>
          </a:p>
        </p:txBody>
      </p:sp>
      <p:sp>
        <p:nvSpPr>
          <p:cNvPr id="53" name="Rough estimate"/>
          <p:cNvSpPr txBox="1">
            <a:spLocks noGrp="1"/>
          </p:cNvSpPr>
          <p:nvPr>
            <p:ph type="body" idx="1"/>
          </p:nvPr>
        </p:nvSpPr>
        <p:spPr>
          <a:prstGeom prst="rect">
            <a:avLst/>
          </a:prstGeom>
        </p:spPr>
        <p:txBody>
          <a:bodyPr/>
          <a:lstStyle/>
          <a:p>
            <a:r>
              <a:rPr dirty="0"/>
              <a:t>Fast feedback on integration errors</a:t>
            </a:r>
          </a:p>
        </p:txBody>
      </p:sp>
      <p:sp>
        <p:nvSpPr>
          <p:cNvPr id="54" name="Line"/>
          <p:cNvSpPr/>
          <p:nvPr/>
        </p:nvSpPr>
        <p:spPr>
          <a:xfrm>
            <a:off x="9699079" y="6959778"/>
            <a:ext cx="1692069" cy="2170652"/>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55" name="Old feedback loop: do this infrequently New feedback loop: do this continuously"/>
          <p:cNvSpPr/>
          <p:nvPr/>
        </p:nvSpPr>
        <p:spPr>
          <a:xfrm>
            <a:off x="8285477" y="6298477"/>
            <a:ext cx="53563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3100" b="1">
                <a:latin typeface="Helvetica Neue"/>
                <a:ea typeface="Helvetica Neue"/>
                <a:cs typeface="Helvetica Neue"/>
                <a:sym typeface="Helvetica Neue"/>
              </a:defRPr>
            </a:lvl1pPr>
          </a:lstStyle>
          <a:p>
            <a:r>
              <a:t>CI automates large test suites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t>Continuous Integration</a:t>
            </a:r>
          </a:p>
        </p:txBody>
      </p:sp>
      <p:sp>
        <p:nvSpPr>
          <p:cNvPr id="60" name="Motivation"/>
          <p:cNvSpPr txBox="1">
            <a:spLocks noGrp="1"/>
          </p:cNvSpPr>
          <p:nvPr>
            <p:ph type="body" idx="1"/>
          </p:nvPr>
        </p:nvSpPr>
        <p:spPr>
          <a:xfrm>
            <a:off x="429699" y="1753617"/>
            <a:ext cx="23620798" cy="10899701"/>
          </a:xfrm>
          <a:prstGeom prst="rect">
            <a:avLst/>
          </a:prstGeom>
        </p:spPr>
        <p:txBody>
          <a:bodyPr/>
          <a:lstStyle/>
          <a:p>
            <a:r>
              <a:rPr sz="5400" dirty="0"/>
              <a:t>Motivation</a:t>
            </a:r>
          </a:p>
          <a:p>
            <a:pPr lvl="1">
              <a:buSzPct val="100000"/>
              <a:buFont typeface="Arial" panose="020B0604020202020204" pitchFamily="34" charset="0"/>
              <a:buChar char="•"/>
            </a:pPr>
            <a:r>
              <a:rPr sz="4800" dirty="0"/>
              <a:t>Our systems involve many components, some of which might even be in different version control repositories</a:t>
            </a:r>
          </a:p>
          <a:p>
            <a:pPr lvl="1">
              <a:buSzPct val="100000"/>
              <a:buFont typeface="Arial" panose="020B0604020202020204" pitchFamily="34" charset="0"/>
              <a:buChar char="•"/>
            </a:pP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pic>
        <p:nvPicPr>
          <p:cNvPr id="66" name="Image" descr="Image"/>
          <p:cNvPicPr>
            <a:picLocks noChangeAspect="1"/>
          </p:cNvPicPr>
          <p:nvPr/>
        </p:nvPicPr>
        <p:blipFill>
          <a:blip r:embed="rId3"/>
          <a:stretch>
            <a:fillRect/>
          </a:stretch>
        </p:blipFill>
        <p:spPr>
          <a:xfrm>
            <a:off x="377937" y="2321434"/>
            <a:ext cx="23724321" cy="10212556"/>
          </a:xfrm>
          <a:prstGeom prst="rect">
            <a:avLst/>
          </a:prstGeom>
          <a:ln w="12700">
            <a:miter lim="400000"/>
          </a:ln>
        </p:spPr>
      </p:pic>
      <p:sp>
        <p:nvSpPr>
          <p:cNvPr id="2" name="Rectangle: Rounded Corners 1">
            <a:extLst>
              <a:ext uri="{FF2B5EF4-FFF2-40B4-BE49-F238E27FC236}">
                <a16:creationId xmlns:a16="http://schemas.microsoft.com/office/drawing/2014/main" id="{A94BD579-551E-3CF4-079A-9353472F913D}"/>
              </a:ext>
            </a:extLst>
          </p:cNvPr>
          <p:cNvSpPr/>
          <p:nvPr/>
        </p:nvSpPr>
        <p:spPr>
          <a:xfrm>
            <a:off x="4270744" y="11071654"/>
            <a:ext cx="10903353" cy="1462336"/>
          </a:xfrm>
          <a:prstGeom prst="roundRect">
            <a:avLst/>
          </a:prstGeom>
          <a:noFill/>
          <a:ln w="762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8" tIns="91438" rIns="91438" bIns="91438"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t>CI in practice</a:t>
            </a:r>
          </a:p>
        </p:txBody>
      </p:sp>
      <p:sp>
        <p:nvSpPr>
          <p:cNvPr id="71" name="Small scale, with a service like CircleCI, GitHub Actions or TravisCI"/>
          <p:cNvSpPr txBox="1">
            <a:spLocks noGrp="1"/>
          </p:cNvSpPr>
          <p:nvPr>
            <p:ph type="body" idx="1"/>
          </p:nvPr>
        </p:nvSpPr>
        <p:spPr>
          <a:prstGeom prst="rect">
            <a:avLst/>
          </a:prstGeom>
        </p:spPr>
        <p:txBody>
          <a:bodyPr/>
          <a:lstStyle/>
          <a:p>
            <a:r>
              <a:t>Small scale, with a service like CircleCI, GitHub Actions or TravisCI</a:t>
            </a:r>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336</TotalTime>
  <Words>7832</Words>
  <Application>Microsoft Office PowerPoint</Application>
  <PresentationFormat>Custom</PresentationFormat>
  <Paragraphs>494</Paragraphs>
  <Slides>53</Slides>
  <Notes>43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Helvetica</vt:lpstr>
      <vt:lpstr>Helvetica Light</vt:lpstr>
      <vt:lpstr>Helvetica Neue</vt:lpstr>
      <vt:lpstr>Verdana</vt:lpstr>
      <vt:lpstr>Office Theme</vt:lpstr>
      <vt:lpstr>CS 4530 Software Engineering  Module 14: Continuous Development Processes</vt:lpstr>
      <vt:lpstr>Learning objectives for this lesson</vt:lpstr>
      <vt:lpstr>CD/CI improves code quality and dev velocity</vt:lpstr>
      <vt:lpstr> Module 14.1: Continuous Integration</vt:lpstr>
      <vt:lpstr>Agile values fast quality feedback loops</vt:lpstr>
      <vt:lpstr>Continuous Integration automates testing</vt:lpstr>
      <vt:lpstr>Continuous Integration</vt:lpstr>
      <vt:lpstr>CI is a software pipeline</vt:lpstr>
      <vt:lpstr>CI in practice</vt:lpstr>
      <vt:lpstr>Attributes of effective CI processes</vt:lpstr>
      <vt:lpstr>CI In Practice: Autograder</vt:lpstr>
      <vt:lpstr>Example CI Pipeline</vt:lpstr>
      <vt:lpstr>Example CI Pipeline - TravisCI</vt:lpstr>
      <vt:lpstr>How do we apply continuous integration?</vt:lpstr>
      <vt:lpstr>Use scalable cloud resources for CI</vt:lpstr>
      <vt:lpstr>CI Pipelines automate performance testing</vt:lpstr>
      <vt:lpstr>CI Pipelines automate benchmarking</vt:lpstr>
      <vt:lpstr>CI in practice</vt:lpstr>
      <vt:lpstr> Module 14.2: Code Review</vt:lpstr>
      <vt:lpstr>Code review is an important step of CD</vt:lpstr>
      <vt:lpstr>Why should we perform code review?</vt:lpstr>
      <vt:lpstr>Many stakeholders can benefit from code review</vt:lpstr>
      <vt:lpstr>Code reviews have many benefits</vt:lpstr>
      <vt:lpstr>Code reviews Descend from Code Inspection</vt:lpstr>
      <vt:lpstr>Code review should be a formal process</vt:lpstr>
      <vt:lpstr>Code review checklist</vt:lpstr>
      <vt:lpstr>Code review: How they do it at Google</vt:lpstr>
      <vt:lpstr>Self-review is no substitute for peer review</vt:lpstr>
      <vt:lpstr>Code review: example on pull request</vt:lpstr>
      <vt:lpstr>Code reviews and Programmer’s Ego</vt:lpstr>
      <vt:lpstr>Module 14.3: Continuous Deployment</vt:lpstr>
      <vt:lpstr>Continuous Delivery</vt:lpstr>
      <vt:lpstr>Staging environments</vt:lpstr>
      <vt:lpstr>Test-Stage-Production</vt:lpstr>
      <vt:lpstr>A/B Deployments with Canaries</vt:lpstr>
      <vt:lpstr>Deployment Philosophy: Instagram </vt:lpstr>
      <vt:lpstr>Operations Responsibility </vt:lpstr>
      <vt:lpstr>Release Pipelines</vt:lpstr>
      <vt:lpstr>Deployment Example: Facebook.com</vt:lpstr>
      <vt:lpstr>Deployment Example</vt:lpstr>
      <vt:lpstr>Deployment Example</vt:lpstr>
      <vt:lpstr>Monitoring helps gather insights</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Beware of Metrics</vt:lpstr>
      <vt:lpstr>Case study of a failed deployment</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Bhutta, Adeel</cp:lastModifiedBy>
  <cp:revision>5</cp:revision>
  <dcterms:modified xsi:type="dcterms:W3CDTF">2024-02-15T03:41:13Z</dcterms:modified>
</cp:coreProperties>
</file>